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0" r:id="rId1"/>
  </p:sldMasterIdLst>
  <p:sldIdLst>
    <p:sldId id="256" r:id="rId2"/>
    <p:sldId id="257" r:id="rId3"/>
    <p:sldId id="258" r:id="rId4"/>
    <p:sldId id="259" r:id="rId5"/>
    <p:sldId id="260" r:id="rId6"/>
    <p:sldId id="261" r:id="rId7"/>
    <p:sldId id="282" r:id="rId8"/>
    <p:sldId id="264" r:id="rId9"/>
    <p:sldId id="263" r:id="rId10"/>
    <p:sldId id="265" r:id="rId11"/>
    <p:sldId id="286" r:id="rId12"/>
    <p:sldId id="284" r:id="rId13"/>
    <p:sldId id="266" r:id="rId14"/>
    <p:sldId id="285" r:id="rId15"/>
    <p:sldId id="267" r:id="rId16"/>
    <p:sldId id="292" r:id="rId17"/>
    <p:sldId id="293" r:id="rId18"/>
    <p:sldId id="294" r:id="rId19"/>
    <p:sldId id="269" r:id="rId20"/>
    <p:sldId id="270" r:id="rId21"/>
    <p:sldId id="271" r:id="rId22"/>
    <p:sldId id="272" r:id="rId23"/>
    <p:sldId id="273" r:id="rId24"/>
    <p:sldId id="274" r:id="rId25"/>
    <p:sldId id="288" r:id="rId26"/>
    <p:sldId id="275" r:id="rId27"/>
    <p:sldId id="278" r:id="rId28"/>
    <p:sldId id="279" r:id="rId29"/>
    <p:sldId id="287" r:id="rId30"/>
    <p:sldId id="289" r:id="rId31"/>
    <p:sldId id="290" r:id="rId32"/>
    <p:sldId id="280" r:id="rId3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9"/>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42"/>
            <a:ext cx="27432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09600" y="274642"/>
            <a:ext cx="80772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4"/>
            <a:ext cx="7772400" cy="1362075"/>
          </a:xfrm>
        </p:spPr>
        <p:txBody>
          <a:bodyPr anchor="t"/>
          <a:lstStyle>
            <a:lvl1pPr algn="r">
              <a:defRPr sz="3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09600" y="1600204"/>
            <a:ext cx="54102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600204"/>
            <a:ext cx="54102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2" y="273050"/>
            <a:ext cx="3008313" cy="1162050"/>
          </a:xfrm>
        </p:spPr>
        <p:txBody>
          <a:bodyPr anchor="b"/>
          <a:lstStyle>
            <a:lvl1pPr algn="r">
              <a:defRPr sz="15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15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64F1F3-A5D3-4542-9EBF-D7C4BF6C116F}" type="datetimeFigureOut">
              <a:rPr lang="ar-IQ" smtClean="0"/>
              <a:pPr/>
              <a:t>06/02/1440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57E917-66F4-4444-96F8-80771B39B6B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4"/>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4"/>
            <a:ext cx="21336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FF64F1F3-A5D3-4542-9EBF-D7C4BF6C116F}" type="datetimeFigureOut">
              <a:rPr lang="ar-IQ" smtClean="0"/>
              <a:pPr/>
              <a:t>06/02/1440</a:t>
            </a:fld>
            <a:endParaRPr lang="ar-IQ"/>
          </a:p>
        </p:txBody>
      </p:sp>
      <p:sp>
        <p:nvSpPr>
          <p:cNvPr id="5" name="عنصر نائب للتذييل 4"/>
          <p:cNvSpPr>
            <a:spLocks noGrp="1"/>
          </p:cNvSpPr>
          <p:nvPr>
            <p:ph type="ftr" sz="quarter" idx="3"/>
          </p:nvPr>
        </p:nvSpPr>
        <p:spPr>
          <a:xfrm>
            <a:off x="3124200" y="6356354"/>
            <a:ext cx="28956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4"/>
            <a:ext cx="21336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A257E917-66F4-4444-96F8-80771B39B6B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ctr" defTabSz="685800" rtl="1" eaLnBrk="1" latinLnBrk="0" hangingPunct="1">
        <a:spcBef>
          <a:spcPct val="0"/>
        </a:spcBef>
        <a:buNone/>
        <a:defRPr sz="3300" kern="1200">
          <a:solidFill>
            <a:schemeClr val="tx1"/>
          </a:solidFill>
          <a:latin typeface="+mj-lt"/>
          <a:ea typeface="+mj-ea"/>
          <a:cs typeface="+mj-cs"/>
        </a:defRPr>
      </a:lvl1pPr>
    </p:titleStyle>
    <p:bodyStyle>
      <a:lvl1pPr marL="257175" indent="-257175" algn="r" defTabSz="685800" rtl="1"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r" defTabSz="685800" rtl="1"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r" defTabSz="685800"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ar-IQ"/>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395&amp;vid=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الطيف الكهرومغناطيسي</a:t>
            </a:r>
            <a:endParaRPr lang="ar-IQ" dirty="0"/>
          </a:p>
        </p:txBody>
      </p:sp>
    </p:spTree>
    <p:extLst>
      <p:ext uri="{BB962C8B-B14F-4D97-AF65-F5344CB8AC3E}">
        <p14:creationId xmlns:p14="http://schemas.microsoft.com/office/powerpoint/2010/main" val="500515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1003164"/>
            <a:ext cx="8849738" cy="4866262"/>
          </a:xfrm>
        </p:spPr>
        <p:txBody>
          <a:bodyPr>
            <a:normAutofit/>
          </a:bodyPr>
          <a:lstStyle/>
          <a:p>
            <a:pPr marL="0" indent="0" algn="just">
              <a:buNone/>
            </a:pPr>
            <a:r>
              <a:rPr lang="ar-IQ" sz="2700" dirty="0" smtClean="0"/>
              <a:t>الطول الموجي  </a:t>
            </a:r>
            <a:r>
              <a:rPr lang="en-GB" sz="2700" dirty="0" smtClean="0"/>
              <a:t>wavelength</a:t>
            </a:r>
            <a:r>
              <a:rPr lang="ar-IQ" sz="2700" dirty="0"/>
              <a:t>وھو طول دورة كاملة، ویمكن قیاسھا كمسافة بین قمتین متتالیتین، وعادة ما یرمز لھ بالحرف اللاتیني ) </a:t>
            </a:r>
            <a:r>
              <a:rPr lang="en-GB" sz="2700" dirty="0"/>
              <a:t>ʎ </a:t>
            </a:r>
            <a:r>
              <a:rPr lang="ar-IQ" sz="2700" dirty="0" err="1"/>
              <a:t>لامدا.</a:t>
            </a:r>
            <a:endParaRPr lang="ar-IQ" sz="2700" dirty="0"/>
          </a:p>
          <a:p>
            <a:pPr marL="0" indent="0" algn="just">
              <a:buNone/>
            </a:pPr>
            <a:r>
              <a:rPr lang="ar-IQ" sz="2700" dirty="0"/>
              <a:t>أما التردد </a:t>
            </a:r>
            <a:r>
              <a:rPr lang="en-GB" sz="2700" dirty="0"/>
              <a:t>frequency</a:t>
            </a:r>
            <a:r>
              <a:rPr lang="ar-IQ" sz="2700" dirty="0"/>
              <a:t> فھو عدد دورات الموجة في فترة زمنیة محددة. ویقاس التردد بوحدات الھ</a:t>
            </a:r>
            <a:r>
              <a:rPr lang="ar-IQ" sz="2700" dirty="0" err="1"/>
              <a:t>رتز</a:t>
            </a:r>
            <a:r>
              <a:rPr lang="ar-IQ" sz="2700" dirty="0"/>
              <a:t> (</a:t>
            </a:r>
            <a:r>
              <a:rPr lang="en-GB" sz="2700" dirty="0"/>
              <a:t>hertz (Hz</a:t>
            </a:r>
            <a:r>
              <a:rPr lang="ar-IQ" sz="2700" dirty="0"/>
              <a:t>وھو موجة واحدة في الثانیة، ومضاعفات الھرتز.</a:t>
            </a:r>
            <a:br>
              <a:rPr lang="ar-IQ" sz="2700" dirty="0"/>
            </a:br>
            <a:r>
              <a:rPr lang="ar-IQ" sz="2700" dirty="0"/>
              <a:t>والعلاقة بین طول الموجة و التردد يعبر عنھا بالشكل التالي:</a:t>
            </a:r>
            <a:endParaRPr lang="en-US" sz="2700" dirty="0"/>
          </a:p>
          <a:p>
            <a:pPr marL="0" indent="0" algn="just">
              <a:buNone/>
            </a:pPr>
            <a:r>
              <a:rPr lang="ar-IQ" sz="2700" dirty="0"/>
              <a:t> </a:t>
            </a:r>
            <a:br>
              <a:rPr lang="ar-IQ" sz="2700" dirty="0"/>
            </a:br>
            <a:endParaRPr lang="ar-IQ" sz="2700" dirty="0"/>
          </a:p>
        </p:txBody>
      </p:sp>
    </p:spTree>
    <p:extLst>
      <p:ext uri="{BB962C8B-B14F-4D97-AF65-F5344CB8AC3E}">
        <p14:creationId xmlns:p14="http://schemas.microsoft.com/office/powerpoint/2010/main" val="2614404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remote-sensing.net/images/waveenergy.png"/>
          <p:cNvPicPr>
            <a:picLocks noChangeAspect="1" noChangeArrowheads="1"/>
          </p:cNvPicPr>
          <p:nvPr/>
        </p:nvPicPr>
        <p:blipFill>
          <a:blip r:embed="rId2" cstate="print"/>
          <a:srcRect/>
          <a:stretch>
            <a:fillRect/>
          </a:stretch>
        </p:blipFill>
        <p:spPr bwMode="auto">
          <a:xfrm>
            <a:off x="547153" y="1200151"/>
            <a:ext cx="8265141" cy="459485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images.slideplayer.com/1/236364/slides/slide_5.jpg"/>
          <p:cNvPicPr>
            <a:picLocks noChangeAspect="1" noChangeArrowheads="1"/>
          </p:cNvPicPr>
          <p:nvPr/>
        </p:nvPicPr>
        <p:blipFill>
          <a:blip r:embed="rId2" cstate="print"/>
          <a:srcRect t="21111" r="44375" b="16263"/>
          <a:stretch>
            <a:fillRect/>
          </a:stretch>
        </p:blipFill>
        <p:spPr bwMode="auto">
          <a:xfrm>
            <a:off x="1555228" y="857250"/>
            <a:ext cx="6091273" cy="51435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08761"/>
            <a:ext cx="8652510" cy="4263389"/>
          </a:xfrm>
        </p:spPr>
        <p:txBody>
          <a:bodyPr/>
          <a:lstStyle/>
          <a:p>
            <a:pPr marL="0" indent="0" algn="just">
              <a:buNone/>
            </a:pPr>
            <a:r>
              <a:rPr lang="ar-IQ" dirty="0">
                <a:solidFill>
                  <a:srgbClr val="C00000"/>
                </a:solidFill>
              </a:rPr>
              <a:t>ومن ھذه المعادلة یمكننا أن نقول أن طول الموجة و التردد لھما علاقة عكسیة، فكلما قصر </a:t>
            </a:r>
            <a:r>
              <a:rPr lang="ar-IQ" dirty="0" smtClean="0">
                <a:solidFill>
                  <a:srgbClr val="C00000"/>
                </a:solidFill>
              </a:rPr>
              <a:t>طول الموجة </a:t>
            </a:r>
            <a:r>
              <a:rPr lang="ar-IQ" dirty="0">
                <a:solidFill>
                  <a:srgbClr val="C00000"/>
                </a:solidFill>
              </a:rPr>
              <a:t>أرتفع التردد وكلما زاد طول الموجة انخفض التردد. </a:t>
            </a:r>
            <a:endParaRPr lang="ar-IQ" dirty="0" smtClean="0">
              <a:solidFill>
                <a:srgbClr val="C00000"/>
              </a:solidFill>
            </a:endParaRPr>
          </a:p>
          <a:p>
            <a:pPr marL="0" indent="0" algn="just">
              <a:buNone/>
            </a:pPr>
            <a:r>
              <a:rPr lang="ar-IQ" dirty="0" smtClean="0">
                <a:solidFill>
                  <a:srgbClr val="C00000"/>
                </a:solidFill>
              </a:rPr>
              <a:t>وتجدر </a:t>
            </a:r>
            <a:r>
              <a:rPr lang="ar-IQ" dirty="0">
                <a:solidFill>
                  <a:srgbClr val="C00000"/>
                </a:solidFill>
              </a:rPr>
              <a:t>الاشارة الي أن فھم </a:t>
            </a:r>
            <a:r>
              <a:rPr lang="ar-IQ" dirty="0" smtClean="0">
                <a:solidFill>
                  <a:srgbClr val="C00000"/>
                </a:solidFill>
              </a:rPr>
              <a:t>خصائص الاشعاع </a:t>
            </a:r>
            <a:r>
              <a:rPr lang="ar-IQ" dirty="0">
                <a:solidFill>
                  <a:srgbClr val="C00000"/>
                </a:solidFill>
              </a:rPr>
              <a:t>المغناطیسي ھام للغایة لفھم المعلومات التي یمكن الحصول علیھا من عملیة الاستشعار </a:t>
            </a:r>
            <a:r>
              <a:rPr lang="ar-IQ" dirty="0" smtClean="0">
                <a:solidFill>
                  <a:srgbClr val="C00000"/>
                </a:solidFill>
              </a:rPr>
              <a:t>عن بعد. انظر الشكل : </a:t>
            </a:r>
            <a:endParaRPr lang="ar-IQ" dirty="0">
              <a:solidFill>
                <a:srgbClr val="C00000"/>
              </a:solidFill>
            </a:endParaRPr>
          </a:p>
        </p:txBody>
      </p:sp>
    </p:spTree>
    <p:extLst>
      <p:ext uri="{BB962C8B-B14F-4D97-AF65-F5344CB8AC3E}">
        <p14:creationId xmlns:p14="http://schemas.microsoft.com/office/powerpoint/2010/main" val="2881036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www.geog.ucsb.edu/~jeff/115a/remote_sensing/fig1_4typesofemrwavesfreqs.jpg"/>
          <p:cNvPicPr>
            <a:picLocks noChangeAspect="1" noChangeArrowheads="1"/>
          </p:cNvPicPr>
          <p:nvPr/>
        </p:nvPicPr>
        <p:blipFill>
          <a:blip r:embed="rId2" cstate="print"/>
          <a:srcRect t="18175"/>
          <a:stretch>
            <a:fillRect/>
          </a:stretch>
        </p:blipFill>
        <p:spPr bwMode="auto">
          <a:xfrm>
            <a:off x="1843915" y="1040130"/>
            <a:ext cx="5892275" cy="496062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170" y="615142"/>
            <a:ext cx="8694074" cy="6010102"/>
          </a:xfrm>
        </p:spPr>
        <p:txBody>
          <a:bodyPr>
            <a:noAutofit/>
          </a:bodyPr>
          <a:lstStyle/>
          <a:p>
            <a:pPr marL="0" indent="0" algn="just">
              <a:buNone/>
            </a:pPr>
            <a:r>
              <a:rPr lang="ar-IQ" sz="3200" b="1" dirty="0" smtClean="0">
                <a:latin typeface="Adobe Arabic" panose="02040503050201020203" pitchFamily="18" charset="-78"/>
                <a:cs typeface="Adobe Arabic" panose="02040503050201020203" pitchFamily="18" charset="-78"/>
              </a:rPr>
              <a:t>المجال الكھرومغناطیسي:</a:t>
            </a:r>
          </a:p>
          <a:p>
            <a:r>
              <a:rPr lang="ar-IQ" sz="3200" b="1" dirty="0">
                <a:latin typeface="Adobe Arabic" panose="02040503050201020203" pitchFamily="18" charset="-78"/>
                <a:cs typeface="Adobe Arabic" panose="02040503050201020203" pitchFamily="18" charset="-78"/>
              </a:rPr>
              <a:t>المجال الكھرومغناطیسي:</a:t>
            </a:r>
            <a:endParaRPr lang="en-US" sz="3200" dirty="0">
              <a:latin typeface="Adobe Arabic" panose="02040503050201020203" pitchFamily="18" charset="-78"/>
              <a:cs typeface="Adobe Arabic" panose="02040503050201020203" pitchFamily="18" charset="-78"/>
            </a:endParaRPr>
          </a:p>
          <a:p>
            <a:r>
              <a:rPr lang="ar-IQ" sz="3200" dirty="0">
                <a:latin typeface="Adobe Arabic" panose="02040503050201020203" pitchFamily="18" charset="-78"/>
                <a:cs typeface="Adobe Arabic" panose="02040503050201020203" pitchFamily="18" charset="-78"/>
              </a:rPr>
              <a:t>یتراوح المجال الكھرومغناطیسي  </a:t>
            </a:r>
            <a:r>
              <a:rPr lang="en-GB" sz="3200" dirty="0">
                <a:latin typeface="Adobe Arabic" panose="02040503050201020203" pitchFamily="18" charset="-78"/>
                <a:cs typeface="Adobe Arabic" panose="02040503050201020203" pitchFamily="18" charset="-78"/>
              </a:rPr>
              <a:t>electromagnetic spectrum</a:t>
            </a:r>
            <a:r>
              <a:rPr lang="ar-IQ" sz="3200" dirty="0">
                <a:latin typeface="Adobe Arabic" panose="02040503050201020203" pitchFamily="18" charset="-78"/>
                <a:cs typeface="Adobe Arabic" panose="02040503050201020203" pitchFamily="18" charset="-78"/>
              </a:rPr>
              <a:t>بین أطوال موجات قصیرة (مثل أشعة كاما </a:t>
            </a:r>
            <a:r>
              <a:rPr lang="en-GB" sz="3200" dirty="0">
                <a:latin typeface="Adobe Arabic" panose="02040503050201020203" pitchFamily="18" charset="-78"/>
                <a:cs typeface="Adobe Arabic" panose="02040503050201020203" pitchFamily="18" charset="-78"/>
              </a:rPr>
              <a:t>gamma</a:t>
            </a:r>
            <a:r>
              <a:rPr lang="ar-IQ" sz="3200" dirty="0">
                <a:latin typeface="Adobe Arabic" panose="02040503050201020203" pitchFamily="18" charset="-78"/>
                <a:cs typeface="Adobe Arabic" panose="02040503050201020203" pitchFamily="18" charset="-78"/>
              </a:rPr>
              <a:t> و الاشعة السینیة </a:t>
            </a:r>
            <a:r>
              <a:rPr lang="en-GB" sz="3200" dirty="0">
                <a:latin typeface="Adobe Arabic" panose="02040503050201020203" pitchFamily="18" charset="-78"/>
                <a:cs typeface="Adobe Arabic" panose="02040503050201020203" pitchFamily="18" charset="-78"/>
              </a:rPr>
              <a:t>x-ray</a:t>
            </a:r>
            <a:r>
              <a:rPr lang="ar-IQ" sz="3200" dirty="0">
                <a:latin typeface="Adobe Arabic" panose="02040503050201020203" pitchFamily="18" charset="-78"/>
                <a:cs typeface="Adobe Arabic" panose="02040503050201020203" pitchFamily="18" charset="-78"/>
              </a:rPr>
              <a:t> )وأطوال موجات طویلة (مثل  موجات المایكروویف  </a:t>
            </a:r>
            <a:r>
              <a:rPr lang="en-GB" sz="3200" dirty="0">
                <a:latin typeface="Adobe Arabic" panose="02040503050201020203" pitchFamily="18" charset="-78"/>
                <a:cs typeface="Adobe Arabic" panose="02040503050201020203" pitchFamily="18" charset="-78"/>
              </a:rPr>
              <a:t>microwaves</a:t>
            </a:r>
            <a:r>
              <a:rPr lang="ar-IQ" sz="3200" dirty="0">
                <a:latin typeface="Adobe Arabic" panose="02040503050201020203" pitchFamily="18" charset="-78"/>
                <a:cs typeface="Adobe Arabic" panose="02040503050201020203" pitchFamily="18" charset="-78"/>
              </a:rPr>
              <a:t> و موجات الرادیو  </a:t>
            </a:r>
            <a:r>
              <a:rPr lang="en-GB" sz="3200" dirty="0">
                <a:latin typeface="Adobe Arabic" panose="02040503050201020203" pitchFamily="18" charset="-78"/>
                <a:cs typeface="Adobe Arabic" panose="02040503050201020203" pitchFamily="18" charset="-78"/>
              </a:rPr>
              <a:t>radio waves</a:t>
            </a:r>
            <a:r>
              <a:rPr lang="ar-IQ" sz="3200" dirty="0">
                <a:latin typeface="Adobe Arabic" panose="02040503050201020203" pitchFamily="18" charset="-78"/>
                <a:cs typeface="Adobe Arabic" panose="02040503050201020203" pitchFamily="18" charset="-78"/>
              </a:rPr>
              <a:t> )</a:t>
            </a:r>
            <a:endParaRPr lang="en-US" sz="3200" dirty="0">
              <a:latin typeface="Adobe Arabic" panose="02040503050201020203" pitchFamily="18" charset="-78"/>
              <a:cs typeface="Adobe Arabic" panose="02040503050201020203" pitchFamily="18" charset="-78"/>
            </a:endParaRPr>
          </a:p>
          <a:p>
            <a:r>
              <a:rPr lang="ar-IQ" sz="3200" b="1" dirty="0">
                <a:latin typeface="Adobe Arabic" panose="02040503050201020203" pitchFamily="18" charset="-78"/>
                <a:cs typeface="Adobe Arabic" panose="02040503050201020203" pitchFamily="18" charset="-78"/>
              </a:rPr>
              <a:t>وھناك عدة انطقة في المجال الكھرومغناطیسي مفیدة للاستشعار عن بعد لعدة أھداف :</a:t>
            </a:r>
            <a:endParaRPr lang="en-US" sz="3200" dirty="0">
              <a:latin typeface="Adobe Arabic" panose="02040503050201020203" pitchFamily="18" charset="-78"/>
              <a:cs typeface="Adobe Arabic" panose="02040503050201020203" pitchFamily="18" charset="-78"/>
            </a:endParaRPr>
          </a:p>
          <a:p>
            <a:pPr marL="0" indent="0" algn="just">
              <a:buNone/>
            </a:pPr>
            <a:endParaRPr lang="ar-IQ" sz="2800" b="1" dirty="0" smtClean="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648557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4204"/>
            <a:ext cx="8414426" cy="5561963"/>
          </a:xfrm>
        </p:spPr>
        <p:txBody>
          <a:bodyPr>
            <a:normAutofit fontScale="92500"/>
          </a:bodyPr>
          <a:lstStyle/>
          <a:p>
            <a:pPr algn="just"/>
            <a:r>
              <a:rPr lang="ar-IQ" sz="4000" dirty="0">
                <a:latin typeface="Adobe Arabic" panose="02040503050201020203" pitchFamily="18" charset="-78"/>
                <a:cs typeface="Adobe Arabic" panose="02040503050201020203" pitchFamily="18" charset="-78"/>
              </a:rPr>
              <a:t>ان الضوء الذي تراه أعیننا ھو جزء من المجال الكھرومغناطیسي المرئي </a:t>
            </a:r>
            <a:r>
              <a:rPr lang="en-GB" sz="4000" dirty="0">
                <a:latin typeface="Adobe Arabic" panose="02040503050201020203" pitchFamily="18" charset="-78"/>
                <a:cs typeface="Adobe Arabic" panose="02040503050201020203" pitchFamily="18" charset="-78"/>
              </a:rPr>
              <a:t>visible spectrum</a:t>
            </a:r>
            <a:r>
              <a:rPr lang="ar-IQ" sz="4000" dirty="0">
                <a:latin typeface="Adobe Arabic" panose="02040503050201020203" pitchFamily="18" charset="-78"/>
                <a:cs typeface="Adobe Arabic" panose="02040503050201020203" pitchFamily="18" charset="-78"/>
              </a:rPr>
              <a:t> و يحتل نطاق ضيق بالمقارنة مع بقیة المجال الكھرومغناطیسي. أي أن ھناك الكثیر من أنواع الاشعاع حولنا لكن العين البشرية لا تستطیع تحسسھا، ولذلك تسمي أشعة غیر مرئیة ،  </a:t>
            </a:r>
            <a:r>
              <a:rPr lang="en-GB" sz="4000" dirty="0">
                <a:latin typeface="Adobe Arabic" panose="02040503050201020203" pitchFamily="18" charset="-78"/>
                <a:cs typeface="Adobe Arabic" panose="02040503050201020203" pitchFamily="18" charset="-78"/>
              </a:rPr>
              <a:t>invisible</a:t>
            </a:r>
            <a:r>
              <a:rPr lang="ar-IQ" sz="4000" dirty="0">
                <a:latin typeface="Adobe Arabic" panose="02040503050201020203" pitchFamily="18" charset="-78"/>
                <a:cs typeface="Adobe Arabic" panose="02040503050201020203" pitchFamily="18" charset="-78"/>
              </a:rPr>
              <a:t>لكن یمكن تحسسھا أو استشعارھا من خلال اجهزة ومتحسسات مختلفة . يمثل الجدول الاتي اهم الانطقة المستخدمة في مجال الاستشعار عن بعد وتطبيقاته :</a:t>
            </a:r>
            <a:endParaRPr lang="en-US" sz="4000" dirty="0">
              <a:latin typeface="Adobe Arabic" panose="02040503050201020203" pitchFamily="18" charset="-78"/>
              <a:cs typeface="Adobe Arabic" panose="02040503050201020203" pitchFamily="18" charset="-78"/>
            </a:endParaRPr>
          </a:p>
          <a:p>
            <a:pPr algn="just"/>
            <a:endParaRPr lang="ar-IQ" sz="4000" dirty="0"/>
          </a:p>
        </p:txBody>
      </p:sp>
    </p:spTree>
    <p:extLst>
      <p:ext uri="{BB962C8B-B14F-4D97-AF65-F5344CB8AC3E}">
        <p14:creationId xmlns:p14="http://schemas.microsoft.com/office/powerpoint/2010/main" val="2777908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46702983"/>
              </p:ext>
            </p:extLst>
          </p:nvPr>
        </p:nvGraphicFramePr>
        <p:xfrm>
          <a:off x="0" y="0"/>
          <a:ext cx="9143999" cy="9777766"/>
        </p:xfrm>
        <a:graphic>
          <a:graphicData uri="http://schemas.openxmlformats.org/drawingml/2006/table">
            <a:tbl>
              <a:tblPr firstRow="1" firstCol="1" bandRow="1">
                <a:tableStyleId>{5C22544A-7EE6-4342-B048-85BDC9FD1C3A}</a:tableStyleId>
              </a:tblPr>
              <a:tblGrid>
                <a:gridCol w="2492721">
                  <a:extLst>
                    <a:ext uri="{9D8B030D-6E8A-4147-A177-3AD203B41FA5}">
                      <a16:colId xmlns:a16="http://schemas.microsoft.com/office/drawing/2014/main" val="20000"/>
                    </a:ext>
                  </a:extLst>
                </a:gridCol>
                <a:gridCol w="2233162">
                  <a:extLst>
                    <a:ext uri="{9D8B030D-6E8A-4147-A177-3AD203B41FA5}">
                      <a16:colId xmlns:a16="http://schemas.microsoft.com/office/drawing/2014/main" val="20001"/>
                    </a:ext>
                  </a:extLst>
                </a:gridCol>
                <a:gridCol w="4418116">
                  <a:extLst>
                    <a:ext uri="{9D8B030D-6E8A-4147-A177-3AD203B41FA5}">
                      <a16:colId xmlns:a16="http://schemas.microsoft.com/office/drawing/2014/main" val="20002"/>
                    </a:ext>
                  </a:extLst>
                </a:gridCol>
              </a:tblGrid>
              <a:tr h="385862">
                <a:tc>
                  <a:txBody>
                    <a:bodyPr/>
                    <a:lstStyle/>
                    <a:p>
                      <a:pPr algn="ctr" rtl="0">
                        <a:lnSpc>
                          <a:spcPct val="107000"/>
                        </a:lnSpc>
                        <a:spcAft>
                          <a:spcPts val="0"/>
                        </a:spcAft>
                      </a:pPr>
                      <a:r>
                        <a:rPr lang="en-US" sz="1800" dirty="0">
                          <a:effectLst/>
                          <a:latin typeface="Adobe Arabic" panose="02040503050201020203" pitchFamily="18" charset="-78"/>
                          <a:cs typeface="Adobe Arabic" panose="02040503050201020203" pitchFamily="18" charset="-78"/>
                        </a:rPr>
                        <a:t>region</a:t>
                      </a:r>
                      <a:endParaRPr lang="en-US" sz="18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wavelength</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Spectral characteristics &amp; applications</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0"/>
                  </a:ext>
                </a:extLst>
              </a:tr>
              <a:tr h="583171">
                <a:tc>
                  <a:txBody>
                    <a:bodyPr/>
                    <a:lstStyle/>
                    <a:p>
                      <a:pPr algn="ctr" rtl="0">
                        <a:lnSpc>
                          <a:spcPct val="107000"/>
                        </a:lnSpc>
                        <a:spcAft>
                          <a:spcPts val="0"/>
                        </a:spcAft>
                      </a:pPr>
                      <a:r>
                        <a:rPr lang="en-US" sz="1800" dirty="0">
                          <a:effectLst/>
                          <a:latin typeface="Adobe Arabic" panose="02040503050201020203" pitchFamily="18" charset="-78"/>
                          <a:cs typeface="Adobe Arabic" panose="02040503050201020203" pitchFamily="18" charset="-78"/>
                        </a:rPr>
                        <a:t>Gamma- rays</a:t>
                      </a:r>
                      <a:endParaRPr lang="en-US" sz="18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&lt;0.30nm</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this range is completely absorbed by the atmosphere &amp;not available for remote sensing</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1"/>
                  </a:ext>
                </a:extLst>
              </a:tr>
              <a:tr h="583171">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X-rays</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0.30-30 nm</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this range is completely absorbed by the atmosphere &amp;not available for remote sensing</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2"/>
                  </a:ext>
                </a:extLst>
              </a:tr>
              <a:tr h="583171">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UV- rays</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dirty="0">
                          <a:effectLst/>
                          <a:latin typeface="Adobe Arabic" panose="02040503050201020203" pitchFamily="18" charset="-78"/>
                          <a:cs typeface="Adobe Arabic" panose="02040503050201020203" pitchFamily="18" charset="-78"/>
                        </a:rPr>
                        <a:t>0.03-0.40 µm</a:t>
                      </a:r>
                      <a:endParaRPr lang="en-US" sz="18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this range is completely absorbed by the atmosphere &amp;not available for remote sensing</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3"/>
                  </a:ext>
                </a:extLst>
              </a:tr>
              <a:tr h="1569723">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visual blue</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dirty="0">
                          <a:effectLst/>
                          <a:latin typeface="Adobe Arabic" panose="02040503050201020203" pitchFamily="18" charset="-78"/>
                          <a:cs typeface="Adobe Arabic" panose="02040503050201020203" pitchFamily="18" charset="-78"/>
                        </a:rPr>
                        <a:t>0.45 - 0.52 µm</a:t>
                      </a:r>
                      <a:endParaRPr lang="en-US" sz="18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dirty="0">
                          <a:effectLst/>
                          <a:latin typeface="Adobe Arabic" panose="02040503050201020203" pitchFamily="18" charset="-78"/>
                          <a:cs typeface="Adobe Arabic" panose="02040503050201020203" pitchFamily="18" charset="-78"/>
                        </a:rPr>
                        <a:t>Because water increasingly absorbed (EM) radiation at longer wavelengths. Band 1 provide the best data for mapping depth - detail of water - covered areas.it is also used for soil - vegetation discrimination ,forest mapping &amp; cultural features.</a:t>
                      </a:r>
                      <a:endParaRPr lang="en-US" sz="18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4"/>
                  </a:ext>
                </a:extLst>
              </a:tr>
              <a:tr h="1175105">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visual green</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0.50 - 0.60 µm</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dirty="0">
                          <a:effectLst/>
                          <a:latin typeface="Adobe Arabic" panose="02040503050201020203" pitchFamily="18" charset="-78"/>
                          <a:cs typeface="Adobe Arabic" panose="02040503050201020203" pitchFamily="18" charset="-78"/>
                        </a:rPr>
                        <a:t>the blue - green region of the spectrum corresponds to the chlorophyll  absorption of healthy vegetation , sediments mapping , water depths &amp; cultural features such as roads , buildings.</a:t>
                      </a:r>
                      <a:endParaRPr lang="en-US" sz="18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5"/>
                  </a:ext>
                </a:extLst>
              </a:tr>
              <a:tr h="977792">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visual red</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0.60 - 0.70 µm</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dirty="0">
                          <a:effectLst/>
                          <a:latin typeface="Adobe Arabic" panose="02040503050201020203" pitchFamily="18" charset="-78"/>
                          <a:cs typeface="Adobe Arabic" panose="02040503050201020203" pitchFamily="18" charset="-78"/>
                        </a:rPr>
                        <a:t>Chlorophyll absorbs these wavelengths in healthy vegetation. Hence, this band is useful for distinguishing plant species, as well as soil and geologic boundaries.</a:t>
                      </a:r>
                      <a:endParaRPr lang="en-US" sz="18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6"/>
                  </a:ext>
                </a:extLst>
              </a:tr>
              <a:tr h="1175105">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Near IR</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a:effectLst/>
                          <a:latin typeface="Adobe Arabic" panose="02040503050201020203" pitchFamily="18" charset="-78"/>
                          <a:cs typeface="Adobe Arabic" panose="02040503050201020203" pitchFamily="18" charset="-78"/>
                        </a:rPr>
                        <a:t>0.70—0.80 µm</a:t>
                      </a:r>
                      <a:endParaRPr lang="en-US" sz="18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800" dirty="0">
                          <a:effectLst/>
                          <a:latin typeface="Adobe Arabic" panose="02040503050201020203" pitchFamily="18" charset="-78"/>
                          <a:cs typeface="Adobe Arabic" panose="02040503050201020203" pitchFamily="18" charset="-78"/>
                        </a:rPr>
                        <a:t>The near IR corresponds to the region of the EM spectrum, which is especially sensitive to varying vegetation biomass. It also emphasizes soil-crop and land-water boundaries.</a:t>
                      </a:r>
                      <a:endParaRPr lang="en-US" sz="18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21959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04623371"/>
              </p:ext>
            </p:extLst>
          </p:nvPr>
        </p:nvGraphicFramePr>
        <p:xfrm>
          <a:off x="0" y="0"/>
          <a:ext cx="9144000" cy="8088567"/>
        </p:xfrm>
        <a:graphic>
          <a:graphicData uri="http://schemas.openxmlformats.org/drawingml/2006/table">
            <a:tbl>
              <a:tblPr firstRow="1" firstCol="1" bandRow="1">
                <a:tableStyleId>{5C22544A-7EE6-4342-B048-85BDC9FD1C3A}</a:tableStyleId>
              </a:tblPr>
              <a:tblGrid>
                <a:gridCol w="1964987">
                  <a:extLst>
                    <a:ext uri="{9D8B030D-6E8A-4147-A177-3AD203B41FA5}">
                      <a16:colId xmlns:a16="http://schemas.microsoft.com/office/drawing/2014/main" val="20000"/>
                    </a:ext>
                  </a:extLst>
                </a:gridCol>
                <a:gridCol w="2760896">
                  <a:extLst>
                    <a:ext uri="{9D8B030D-6E8A-4147-A177-3AD203B41FA5}">
                      <a16:colId xmlns:a16="http://schemas.microsoft.com/office/drawing/2014/main" val="20001"/>
                    </a:ext>
                  </a:extLst>
                </a:gridCol>
                <a:gridCol w="4418117">
                  <a:extLst>
                    <a:ext uri="{9D8B030D-6E8A-4147-A177-3AD203B41FA5}">
                      <a16:colId xmlns:a16="http://schemas.microsoft.com/office/drawing/2014/main" val="20002"/>
                    </a:ext>
                  </a:extLst>
                </a:gridCol>
              </a:tblGrid>
              <a:tr h="738025">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Near IR</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a:effectLst/>
                          <a:latin typeface="Adobe Arabic" panose="02040503050201020203" pitchFamily="18" charset="-78"/>
                          <a:cs typeface="Adobe Arabic" panose="02040503050201020203" pitchFamily="18" charset="-78"/>
                        </a:rPr>
                        <a:t>0.80—1.10 µm</a:t>
                      </a:r>
                      <a:endParaRPr lang="en-US" sz="16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The second near IR band is used for vegetation discrimination, penetrating haze, and water-land boundaries.</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0"/>
                  </a:ext>
                </a:extLst>
              </a:tr>
              <a:tr h="924600">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Mid-IR</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1.55—1.74 µm</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This region is sensitive to plant water content, which is a useful measure in studies of vegetation health&amp; snow ,ice , clouds distinguished .</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1"/>
                  </a:ext>
                </a:extLst>
              </a:tr>
              <a:tr h="738025">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Mid IR</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2.08—2.35 µm</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This region is used for mapping geologic formations and soil boundaries. It is also responsive to plant and soil moisture content</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2"/>
                  </a:ext>
                </a:extLst>
              </a:tr>
              <a:tr h="924600">
                <a:tc>
                  <a:txBody>
                    <a:bodyPr/>
                    <a:lstStyle/>
                    <a:p>
                      <a:pPr algn="ctr" rtl="0">
                        <a:lnSpc>
                          <a:spcPct val="107000"/>
                        </a:lnSpc>
                        <a:spcAft>
                          <a:spcPts val="0"/>
                        </a:spcAft>
                      </a:pPr>
                      <a:r>
                        <a:rPr lang="en-US" sz="1600">
                          <a:effectLst/>
                          <a:latin typeface="Adobe Arabic" panose="02040503050201020203" pitchFamily="18" charset="-78"/>
                          <a:cs typeface="Adobe Arabic" panose="02040503050201020203" pitchFamily="18" charset="-78"/>
                        </a:rPr>
                        <a:t>Mid-IR</a:t>
                      </a:r>
                      <a:endParaRPr lang="en-US" sz="16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3.55—3.93 µm</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A thermal band which detects both reflected sunlight and earth--emitted radiation and is useful for snow-ice discrimination and forest fire detection</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3"/>
                  </a:ext>
                </a:extLst>
              </a:tr>
              <a:tr h="2417212">
                <a:tc>
                  <a:txBody>
                    <a:bodyPr/>
                    <a:lstStyle/>
                    <a:p>
                      <a:pPr algn="ctr" rtl="0">
                        <a:lnSpc>
                          <a:spcPct val="107000"/>
                        </a:lnSpc>
                        <a:spcAft>
                          <a:spcPts val="0"/>
                        </a:spcAft>
                      </a:pPr>
                      <a:r>
                        <a:rPr lang="en-US" sz="1600">
                          <a:effectLst/>
                          <a:latin typeface="Adobe Arabic" panose="02040503050201020203" pitchFamily="18" charset="-78"/>
                          <a:cs typeface="Adobe Arabic" panose="02040503050201020203" pitchFamily="18" charset="-78"/>
                        </a:rPr>
                        <a:t>Thermal IR</a:t>
                      </a:r>
                      <a:endParaRPr lang="en-US" sz="16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10.40—12.50 µm</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This region of the spectrum is dominated completely by radiation emitted by the earth and helps to account for the effects of atmospheric absorption, scattering, and emission. It is useful for crop stress detection, heat intensity, insecticide applications, thermal pollution, and geothermal mapping. This channel is commonly used for water surface temperature measurements</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4"/>
                  </a:ext>
                </a:extLst>
              </a:tr>
              <a:tr h="738025">
                <a:tc>
                  <a:txBody>
                    <a:bodyPr/>
                    <a:lstStyle/>
                    <a:p>
                      <a:pPr algn="ctr" rtl="0">
                        <a:lnSpc>
                          <a:spcPct val="107000"/>
                        </a:lnSpc>
                        <a:spcAft>
                          <a:spcPts val="0"/>
                        </a:spcAft>
                      </a:pPr>
                      <a:r>
                        <a:rPr lang="en-US" sz="1600">
                          <a:effectLst/>
                          <a:latin typeface="Adobe Arabic" panose="02040503050201020203" pitchFamily="18" charset="-78"/>
                          <a:cs typeface="Adobe Arabic" panose="02040503050201020203" pitchFamily="18" charset="-78"/>
                        </a:rPr>
                        <a:t>Microwave-Radar</a:t>
                      </a:r>
                      <a:endParaRPr lang="en-US" sz="16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a:effectLst/>
                          <a:latin typeface="Adobe Arabic" panose="02040503050201020203" pitchFamily="18" charset="-78"/>
                          <a:cs typeface="Adobe Arabic" panose="02040503050201020203" pitchFamily="18" charset="-78"/>
                        </a:rPr>
                        <a:t>0.10—100 cm</a:t>
                      </a:r>
                      <a:endParaRPr lang="en-US" sz="16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Microwaves can penetrate clouds, fog, and rain. Images can be acquired in the active or passive mode. Radar is the active form of</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5"/>
                  </a:ext>
                </a:extLst>
              </a:tr>
              <a:tr h="377512">
                <a:tc>
                  <a:txBody>
                    <a:bodyPr/>
                    <a:lstStyle/>
                    <a:p>
                      <a:pPr algn="ctr" rtl="0">
                        <a:lnSpc>
                          <a:spcPct val="107000"/>
                        </a:lnSpc>
                        <a:spcAft>
                          <a:spcPts val="0"/>
                        </a:spcAft>
                      </a:pPr>
                      <a:r>
                        <a:rPr lang="en-US" sz="1600">
                          <a:effectLst/>
                          <a:latin typeface="Adobe Arabic" panose="02040503050201020203" pitchFamily="18" charset="-78"/>
                          <a:cs typeface="Adobe Arabic" panose="02040503050201020203" pitchFamily="18" charset="-78"/>
                        </a:rPr>
                        <a:t>TV &amp; Radio</a:t>
                      </a:r>
                      <a:endParaRPr lang="en-US" sz="16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a:effectLst/>
                          <a:latin typeface="Adobe Arabic" panose="02040503050201020203" pitchFamily="18" charset="-78"/>
                          <a:cs typeface="Adobe Arabic" panose="02040503050201020203" pitchFamily="18" charset="-78"/>
                        </a:rPr>
                        <a:t>&gt;10 m</a:t>
                      </a:r>
                      <a:endParaRPr lang="en-US" sz="160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tc>
                  <a:txBody>
                    <a:bodyPr/>
                    <a:lstStyle/>
                    <a:p>
                      <a:pPr algn="ctr" rtl="0">
                        <a:lnSpc>
                          <a:spcPct val="107000"/>
                        </a:lnSpc>
                        <a:spcAft>
                          <a:spcPts val="0"/>
                        </a:spcAft>
                      </a:pPr>
                      <a:r>
                        <a:rPr lang="en-US" sz="1600" dirty="0">
                          <a:effectLst/>
                          <a:latin typeface="Adobe Arabic" panose="02040503050201020203" pitchFamily="18" charset="-78"/>
                          <a:cs typeface="Adobe Arabic" panose="02040503050201020203" pitchFamily="18" charset="-78"/>
                        </a:rPr>
                        <a:t>The longest-wavelength portion of the electromagnetic spectrum.</a:t>
                      </a:r>
                      <a:endParaRPr lang="en-US" sz="1600" dirty="0">
                        <a:effectLst/>
                        <a:latin typeface="Adobe Arabic" panose="02040503050201020203" pitchFamily="18" charset="-78"/>
                        <a:ea typeface="Calibri" panose="020F0502020204030204" pitchFamily="34" charset="0"/>
                        <a:cs typeface="Adobe Arabic" panose="02040503050201020203" pitchFamily="18" charset="-78"/>
                      </a:endParaRPr>
                    </a:p>
                  </a:txBody>
                  <a:tcPr marL="21681" marR="21681"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38071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sz="3600" dirty="0">
                <a:latin typeface="Adobe Arabic" panose="02040503050201020203" pitchFamily="18" charset="-78"/>
                <a:cs typeface="Adobe Arabic" panose="02040503050201020203" pitchFamily="18" charset="-78"/>
              </a:rPr>
              <a:t>ان الضوء الذي تراه أعیننا ھو جزء من المجال الكھرومغناطیسي المرئي </a:t>
            </a:r>
            <a:r>
              <a:rPr lang="en-GB" sz="3600" dirty="0">
                <a:latin typeface="Adobe Arabic" panose="02040503050201020203" pitchFamily="18" charset="-78"/>
                <a:cs typeface="Adobe Arabic" panose="02040503050201020203" pitchFamily="18" charset="-78"/>
              </a:rPr>
              <a:t>visible spectrum </a:t>
            </a:r>
            <a:r>
              <a:rPr lang="ar-IQ" sz="3600" dirty="0">
                <a:latin typeface="Adobe Arabic" panose="02040503050201020203" pitchFamily="18" charset="-78"/>
                <a:cs typeface="Adobe Arabic" panose="02040503050201020203" pitchFamily="18" charset="-78"/>
              </a:rPr>
              <a:t>و يحتل </a:t>
            </a:r>
            <a:r>
              <a:rPr lang="ar-IQ" sz="3600" dirty="0" smtClean="0">
                <a:latin typeface="Adobe Arabic" panose="02040503050201020203" pitchFamily="18" charset="-78"/>
                <a:cs typeface="Adobe Arabic" panose="02040503050201020203" pitchFamily="18" charset="-78"/>
              </a:rPr>
              <a:t>نطاق </a:t>
            </a:r>
            <a:r>
              <a:rPr lang="ar-IQ" sz="3600" dirty="0">
                <a:latin typeface="Adobe Arabic" panose="02040503050201020203" pitchFamily="18" charset="-78"/>
                <a:cs typeface="Adobe Arabic" panose="02040503050201020203" pitchFamily="18" charset="-78"/>
              </a:rPr>
              <a:t>ضيق بالمقارنة مع بقیة المجال الكھرومغناطیسي كما ھو موضح بالشكل التالي. أي أن ھناك الكثیر من أنواع الاشعاع حولنا لكن أعیننا لا تستطیع رؤیتھا، ولذلك تسمي أشعة غیر مرئیة ،  </a:t>
            </a:r>
            <a:r>
              <a:rPr lang="en-GB" sz="3600" dirty="0">
                <a:latin typeface="Adobe Arabic" panose="02040503050201020203" pitchFamily="18" charset="-78"/>
                <a:cs typeface="Adobe Arabic" panose="02040503050201020203" pitchFamily="18" charset="-78"/>
              </a:rPr>
              <a:t>invisible</a:t>
            </a:r>
            <a:r>
              <a:rPr lang="ar-IQ" sz="3600" dirty="0">
                <a:latin typeface="Adobe Arabic" panose="02040503050201020203" pitchFamily="18" charset="-78"/>
                <a:cs typeface="Adobe Arabic" panose="02040503050201020203" pitchFamily="18" charset="-78"/>
              </a:rPr>
              <a:t>لكن یمكن تحسسھا أو استشعارھا من خلال اجهزة ومتحسسات مختلفة </a:t>
            </a:r>
          </a:p>
        </p:txBody>
      </p:sp>
    </p:spTree>
    <p:extLst>
      <p:ext uri="{BB962C8B-B14F-4D97-AF65-F5344CB8AC3E}">
        <p14:creationId xmlns:p14="http://schemas.microsoft.com/office/powerpoint/2010/main" val="2703814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7250"/>
            <a:ext cx="9144000" cy="5143500"/>
          </a:xfrm>
        </p:spPr>
        <p:txBody>
          <a:bodyPr>
            <a:normAutofit/>
          </a:bodyPr>
          <a:lstStyle/>
          <a:p>
            <a:pPr marL="0" indent="0" algn="just">
              <a:buNone/>
            </a:pPr>
            <a:r>
              <a:rPr lang="en-US" sz="2100" b="1" dirty="0"/>
              <a:t>  </a:t>
            </a:r>
            <a:r>
              <a:rPr lang="ar-IQ" sz="2100" b="1" dirty="0"/>
              <a:t>ما ھو الاستشعار عن بعد ؟</a:t>
            </a:r>
            <a:r>
              <a:rPr lang="en-US" sz="2100" b="1" dirty="0"/>
              <a:t>                                                   </a:t>
            </a:r>
            <a:r>
              <a:rPr lang="ar-IQ" sz="2100" dirty="0"/>
              <a:t/>
            </a:r>
            <a:br>
              <a:rPr lang="ar-IQ" sz="2100" dirty="0"/>
            </a:br>
            <a:r>
              <a:rPr lang="ar-IQ" sz="2100" dirty="0"/>
              <a:t>الاستشعار عن بعد ھو علم تجمیع المعلومات عن سطح الأرض دون الاتصال أو التلامس الفعلي</a:t>
            </a:r>
            <a:br>
              <a:rPr lang="ar-IQ" sz="2100" dirty="0"/>
            </a:br>
            <a:r>
              <a:rPr lang="ar-IQ" sz="2100" dirty="0"/>
              <a:t>معھا، وذلك من خلال تحسس و تسجیل الطاقة المنعكسة أو المنبعثة ومعالجتھا و تحلیلھا وتطبیق</a:t>
            </a:r>
            <a:br>
              <a:rPr lang="ar-IQ" sz="2100" dirty="0"/>
            </a:br>
            <a:r>
              <a:rPr lang="ar-IQ" sz="2100" dirty="0"/>
              <a:t>ھذه المعلومات.</a:t>
            </a:r>
            <a:r>
              <a:rPr lang="en-US" sz="2100" dirty="0"/>
              <a:t>                                                   </a:t>
            </a:r>
          </a:p>
          <a:p>
            <a:pPr marL="0" indent="0" algn="just">
              <a:buNone/>
            </a:pPr>
            <a:r>
              <a:rPr lang="en-US" sz="2100" dirty="0"/>
              <a:t>   </a:t>
            </a:r>
            <a:r>
              <a:rPr lang="ar-IQ" sz="2100" dirty="0"/>
              <a:t/>
            </a:r>
            <a:br>
              <a:rPr lang="ar-IQ" sz="2100" dirty="0"/>
            </a:br>
            <a:r>
              <a:rPr lang="en-GB" sz="2100" dirty="0"/>
              <a:t>Remote sensing is the science of acquiring information about the</a:t>
            </a:r>
            <a:br>
              <a:rPr lang="en-GB" sz="2100" dirty="0"/>
            </a:br>
            <a:r>
              <a:rPr lang="en-GB" sz="2100" dirty="0"/>
              <a:t>Earth's surface without actually being in contact with it. This is done</a:t>
            </a:r>
            <a:br>
              <a:rPr lang="en-GB" sz="2100" dirty="0"/>
            </a:br>
            <a:r>
              <a:rPr lang="en-GB" sz="2100" dirty="0"/>
              <a:t>by sensing and recording reflected or emitted energy and processing,</a:t>
            </a:r>
            <a:br>
              <a:rPr lang="en-GB" sz="2100" dirty="0"/>
            </a:br>
            <a:r>
              <a:rPr lang="en-GB" sz="2100" dirty="0" err="1"/>
              <a:t>analyzing</a:t>
            </a:r>
            <a:r>
              <a:rPr lang="en-GB" sz="2100" dirty="0"/>
              <a:t>, and applying that information.                              </a:t>
            </a:r>
            <a:br>
              <a:rPr lang="en-GB" sz="2100" dirty="0"/>
            </a:br>
            <a:endParaRPr lang="en-GB" sz="2100" dirty="0"/>
          </a:p>
          <a:p>
            <a:pPr marL="0" indent="0" algn="just">
              <a:buNone/>
            </a:pPr>
            <a:r>
              <a:rPr lang="ar-IQ" sz="2100" dirty="0"/>
              <a:t>في معظم تقنیات الاستشعار عن بعد فأن ھذه العملیة تشمل التفاعل بین الاشعاع الساقط و الأھداف</a:t>
            </a:r>
            <a:br>
              <a:rPr lang="ar-IQ" sz="2100" dirty="0"/>
            </a:br>
            <a:r>
              <a:rPr lang="ar-IQ" sz="2100" dirty="0"/>
              <a:t>ذاتھا. ولتبسیط ھذه العملیة فسنتحدث عن نظم التصویر حیث توجد سبعة عناصر متفاعلة مع</a:t>
            </a:r>
            <a:br>
              <a:rPr lang="ar-IQ" sz="2100" dirty="0"/>
            </a:br>
            <a:r>
              <a:rPr lang="ar-IQ" sz="2100" dirty="0"/>
              <a:t>بعضھا </a:t>
            </a:r>
            <a:r>
              <a:rPr lang="en-US" sz="2100" dirty="0"/>
              <a:t> ,</a:t>
            </a:r>
            <a:r>
              <a:rPr lang="ar-IQ" sz="2100" dirty="0"/>
              <a:t> وھي كالتالي</a:t>
            </a:r>
            <a:r>
              <a:rPr lang="en-US" sz="2100" dirty="0"/>
              <a:t>:</a:t>
            </a:r>
            <a:endParaRPr lang="ar-IQ" sz="21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837062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010" y="243191"/>
            <a:ext cx="8628434" cy="6439711"/>
          </a:xfrm>
        </p:spPr>
        <p:txBody>
          <a:bodyPr>
            <a:noAutofit/>
          </a:bodyPr>
          <a:lstStyle/>
          <a:p>
            <a:pPr marL="0" indent="0">
              <a:buNone/>
            </a:pPr>
            <a:r>
              <a:rPr lang="ar-IQ" sz="3600" dirty="0" smtClean="0">
                <a:latin typeface="Adobe Arabic" panose="02040503050201020203" pitchFamily="18" charset="-78"/>
                <a:cs typeface="Adobe Arabic" panose="02040503050201020203" pitchFamily="18" charset="-78"/>
              </a:rPr>
              <a:t> </a:t>
            </a:r>
            <a:r>
              <a:rPr lang="ar-IQ" sz="3600" dirty="0">
                <a:latin typeface="Adobe Arabic" panose="02040503050201020203" pitchFamily="18" charset="-78"/>
                <a:cs typeface="Adobe Arabic" panose="02040503050201020203" pitchFamily="18" charset="-78"/>
              </a:rPr>
              <a:t>یغطي الضوء المرئي مجالا یتراوح بین ٠.٤الي ٠.٧مایكرومتر. واللون </a:t>
            </a:r>
            <a:r>
              <a:rPr lang="ar-IQ" sz="3600" dirty="0" smtClean="0">
                <a:latin typeface="Adobe Arabic" panose="02040503050201020203" pitchFamily="18" charset="-78"/>
                <a:cs typeface="Adobe Arabic" panose="02040503050201020203" pitchFamily="18" charset="-78"/>
              </a:rPr>
              <a:t>أو الضوء </a:t>
            </a:r>
            <a:r>
              <a:rPr lang="ar-IQ" sz="3600" dirty="0">
                <a:latin typeface="Adobe Arabic" panose="02040503050201020203" pitchFamily="18" charset="-78"/>
                <a:cs typeface="Adobe Arabic" panose="02040503050201020203" pitchFamily="18" charset="-78"/>
              </a:rPr>
              <a:t>الأحمر لھ أطول موجة في مكونات الضوء المرئي، بینما اللون البنفسجي لھ أقصر </a:t>
            </a:r>
            <a:r>
              <a:rPr lang="ar-IQ" sz="3600" dirty="0" smtClean="0">
                <a:latin typeface="Adobe Arabic" panose="02040503050201020203" pitchFamily="18" charset="-78"/>
                <a:cs typeface="Adobe Arabic" panose="02040503050201020203" pitchFamily="18" charset="-78"/>
              </a:rPr>
              <a:t>طول موجي </a:t>
            </a:r>
            <a:r>
              <a:rPr lang="ar-IQ" sz="3600" dirty="0">
                <a:latin typeface="Adobe Arabic" panose="02040503050201020203" pitchFamily="18" charset="-78"/>
                <a:cs typeface="Adobe Arabic" panose="02040503050201020203" pitchFamily="18" charset="-78"/>
              </a:rPr>
              <a:t>كما ھو موضح بالشكل التالي. </a:t>
            </a:r>
            <a:r>
              <a:rPr lang="ar-IQ" sz="3600" dirty="0" smtClean="0">
                <a:latin typeface="Adobe Arabic" panose="02040503050201020203" pitchFamily="18" charset="-78"/>
                <a:cs typeface="Adobe Arabic" panose="02040503050201020203" pitchFamily="18" charset="-78"/>
              </a:rPr>
              <a:t>وتشمل </a:t>
            </a:r>
            <a:r>
              <a:rPr lang="ar-IQ" sz="3600" dirty="0">
                <a:latin typeface="Adobe Arabic" panose="02040503050201020203" pitchFamily="18" charset="-78"/>
                <a:cs typeface="Adobe Arabic" panose="02040503050201020203" pitchFamily="18" charset="-78"/>
              </a:rPr>
              <a:t>مكونات الضوء المرئي الألوان التالیة</a:t>
            </a:r>
            <a:r>
              <a:rPr lang="ar-IQ" sz="3600" dirty="0" smtClean="0">
                <a:latin typeface="Adobe Arabic" panose="02040503050201020203" pitchFamily="18" charset="-78"/>
                <a:cs typeface="Adobe Arabic" panose="02040503050201020203" pitchFamily="18" charset="-78"/>
              </a:rPr>
              <a:t>:</a:t>
            </a:r>
          </a:p>
          <a:p>
            <a:pPr marL="457200" indent="-457200">
              <a:buFont typeface="+mj-lt"/>
              <a:buAutoNum type="arabicPeriod"/>
            </a:pPr>
            <a:r>
              <a:rPr lang="ar-IQ" sz="3600" dirty="0" smtClean="0">
                <a:solidFill>
                  <a:srgbClr val="7030A0"/>
                </a:solidFill>
                <a:latin typeface="Adobe Arabic" panose="02040503050201020203" pitchFamily="18" charset="-78"/>
                <a:cs typeface="Adobe Arabic" panose="02040503050201020203" pitchFamily="18" charset="-78"/>
              </a:rPr>
              <a:t>البنفسجي </a:t>
            </a:r>
            <a:r>
              <a:rPr lang="ar-IQ" sz="3600" dirty="0">
                <a:solidFill>
                  <a:srgbClr val="7030A0"/>
                </a:solidFill>
                <a:latin typeface="Adobe Arabic" panose="02040503050201020203" pitchFamily="18" charset="-78"/>
                <a:cs typeface="Adobe Arabic" panose="02040503050201020203" pitchFamily="18" charset="-78"/>
              </a:rPr>
              <a:t>: </a:t>
            </a:r>
            <a:r>
              <a:rPr lang="en-GB" sz="3600" dirty="0" smtClean="0">
                <a:solidFill>
                  <a:srgbClr val="7030A0"/>
                </a:solidFill>
                <a:latin typeface="Adobe Arabic" panose="02040503050201020203" pitchFamily="18" charset="-78"/>
                <a:cs typeface="Adobe Arabic" panose="02040503050201020203" pitchFamily="18" charset="-78"/>
              </a:rPr>
              <a:t>violet</a:t>
            </a:r>
            <a:r>
              <a:rPr lang="ar-IQ" sz="3600" dirty="0" smtClean="0">
                <a:solidFill>
                  <a:srgbClr val="7030A0"/>
                </a:solidFill>
                <a:latin typeface="Adobe Arabic" panose="02040503050201020203" pitchFamily="18" charset="-78"/>
                <a:cs typeface="Adobe Arabic" panose="02040503050201020203" pitchFamily="18" charset="-78"/>
              </a:rPr>
              <a:t>(0.446 – </a:t>
            </a:r>
            <a:r>
              <a:rPr lang="en-US" sz="3600" dirty="0" smtClean="0">
                <a:solidFill>
                  <a:srgbClr val="7030A0"/>
                </a:solidFill>
                <a:latin typeface="Adobe Arabic" panose="02040503050201020203" pitchFamily="18" charset="-78"/>
                <a:cs typeface="Adobe Arabic" panose="02040503050201020203" pitchFamily="18" charset="-78"/>
              </a:rPr>
              <a:t>0.4</a:t>
            </a:r>
            <a:r>
              <a:rPr lang="ar-IQ" sz="3600" dirty="0" smtClean="0">
                <a:solidFill>
                  <a:srgbClr val="7030A0"/>
                </a:solidFill>
                <a:latin typeface="Adobe Arabic" panose="02040503050201020203" pitchFamily="18" charset="-78"/>
                <a:cs typeface="Adobe Arabic" panose="02040503050201020203" pitchFamily="18" charset="-78"/>
              </a:rPr>
              <a:t> ) مایكرومتر</a:t>
            </a:r>
            <a:r>
              <a:rPr lang="ar-IQ" sz="3600" dirty="0" smtClean="0">
                <a:latin typeface="Adobe Arabic" panose="02040503050201020203" pitchFamily="18" charset="-78"/>
                <a:cs typeface="Adobe Arabic" panose="02040503050201020203" pitchFamily="18" charset="-78"/>
              </a:rPr>
              <a:t>.</a:t>
            </a:r>
          </a:p>
          <a:p>
            <a:pPr marL="457200" indent="-457200">
              <a:buFont typeface="+mj-lt"/>
              <a:buAutoNum type="arabicPeriod"/>
            </a:pPr>
            <a:r>
              <a:rPr lang="ar-IQ" sz="3600" dirty="0" smtClean="0">
                <a:solidFill>
                  <a:srgbClr val="0070C0"/>
                </a:solidFill>
                <a:latin typeface="Adobe Arabic" panose="02040503050201020203" pitchFamily="18" charset="-78"/>
                <a:cs typeface="Adobe Arabic" panose="02040503050201020203" pitchFamily="18" charset="-78"/>
              </a:rPr>
              <a:t>الأزرق </a:t>
            </a:r>
            <a:r>
              <a:rPr lang="ar-IQ" sz="3600" dirty="0">
                <a:solidFill>
                  <a:srgbClr val="0070C0"/>
                </a:solidFill>
                <a:latin typeface="Adobe Arabic" panose="02040503050201020203" pitchFamily="18" charset="-78"/>
                <a:cs typeface="Adobe Arabic" panose="02040503050201020203" pitchFamily="18" charset="-78"/>
              </a:rPr>
              <a:t>: </a:t>
            </a:r>
            <a:r>
              <a:rPr lang="en-GB" sz="3600" dirty="0" smtClean="0">
                <a:solidFill>
                  <a:srgbClr val="0070C0"/>
                </a:solidFill>
                <a:latin typeface="Adobe Arabic" panose="02040503050201020203" pitchFamily="18" charset="-78"/>
                <a:cs typeface="Adobe Arabic" panose="02040503050201020203" pitchFamily="18" charset="-78"/>
              </a:rPr>
              <a:t>blue</a:t>
            </a:r>
            <a:r>
              <a:rPr lang="ar-IQ" sz="3600" dirty="0" smtClean="0">
                <a:solidFill>
                  <a:srgbClr val="0070C0"/>
                </a:solidFill>
                <a:latin typeface="Adobe Arabic" panose="02040503050201020203" pitchFamily="18" charset="-78"/>
                <a:cs typeface="Adobe Arabic" panose="02040503050201020203" pitchFamily="18" charset="-78"/>
              </a:rPr>
              <a:t> (0.500 </a:t>
            </a:r>
            <a:r>
              <a:rPr lang="ar-IQ" sz="3600" dirty="0">
                <a:solidFill>
                  <a:srgbClr val="0070C0"/>
                </a:solidFill>
                <a:latin typeface="Adobe Arabic" panose="02040503050201020203" pitchFamily="18" charset="-78"/>
                <a:cs typeface="Adobe Arabic" panose="02040503050201020203" pitchFamily="18" charset="-78"/>
              </a:rPr>
              <a:t>- </a:t>
            </a:r>
            <a:r>
              <a:rPr lang="ar-IQ" sz="3600" dirty="0" smtClean="0">
                <a:solidFill>
                  <a:srgbClr val="0070C0"/>
                </a:solidFill>
                <a:latin typeface="Adobe Arabic" panose="02040503050201020203" pitchFamily="18" charset="-78"/>
                <a:cs typeface="Adobe Arabic" panose="02040503050201020203" pitchFamily="18" charset="-78"/>
              </a:rPr>
              <a:t>0.446 ) مایكرومتر</a:t>
            </a:r>
            <a:r>
              <a:rPr lang="ar-IQ" sz="3600" dirty="0" smtClean="0">
                <a:latin typeface="Adobe Arabic" panose="02040503050201020203" pitchFamily="18" charset="-78"/>
                <a:cs typeface="Adobe Arabic" panose="02040503050201020203" pitchFamily="18" charset="-78"/>
              </a:rPr>
              <a:t>.</a:t>
            </a:r>
          </a:p>
          <a:p>
            <a:pPr marL="457200" indent="-457200">
              <a:buFont typeface="+mj-lt"/>
              <a:buAutoNum type="arabicPeriod"/>
            </a:pPr>
            <a:r>
              <a:rPr lang="ar-IQ" sz="3600" dirty="0" smtClean="0">
                <a:solidFill>
                  <a:srgbClr val="00B050"/>
                </a:solidFill>
                <a:latin typeface="Adobe Arabic" panose="02040503050201020203" pitchFamily="18" charset="-78"/>
                <a:cs typeface="Adobe Arabic" panose="02040503050201020203" pitchFamily="18" charset="-78"/>
              </a:rPr>
              <a:t>الأخضر </a:t>
            </a:r>
            <a:r>
              <a:rPr lang="ar-IQ" sz="3600" dirty="0">
                <a:solidFill>
                  <a:srgbClr val="00B050"/>
                </a:solidFill>
                <a:latin typeface="Adobe Arabic" panose="02040503050201020203" pitchFamily="18" charset="-78"/>
                <a:cs typeface="Adobe Arabic" panose="02040503050201020203" pitchFamily="18" charset="-78"/>
              </a:rPr>
              <a:t>: </a:t>
            </a:r>
            <a:r>
              <a:rPr lang="en-GB" sz="3600" dirty="0" smtClean="0">
                <a:solidFill>
                  <a:srgbClr val="00B050"/>
                </a:solidFill>
                <a:latin typeface="Adobe Arabic" panose="02040503050201020203" pitchFamily="18" charset="-78"/>
                <a:cs typeface="Adobe Arabic" panose="02040503050201020203" pitchFamily="18" charset="-78"/>
              </a:rPr>
              <a:t>green</a:t>
            </a:r>
            <a:r>
              <a:rPr lang="ar-IQ" sz="3600" dirty="0" smtClean="0">
                <a:solidFill>
                  <a:srgbClr val="00B050"/>
                </a:solidFill>
                <a:latin typeface="Adobe Arabic" panose="02040503050201020203" pitchFamily="18" charset="-78"/>
                <a:cs typeface="Adobe Arabic" panose="02040503050201020203" pitchFamily="18" charset="-78"/>
              </a:rPr>
              <a:t>(0.578 </a:t>
            </a:r>
            <a:r>
              <a:rPr lang="ar-IQ" sz="3600" dirty="0">
                <a:solidFill>
                  <a:srgbClr val="00B050"/>
                </a:solidFill>
                <a:latin typeface="Adobe Arabic" panose="02040503050201020203" pitchFamily="18" charset="-78"/>
                <a:cs typeface="Adobe Arabic" panose="02040503050201020203" pitchFamily="18" charset="-78"/>
              </a:rPr>
              <a:t>- </a:t>
            </a:r>
            <a:r>
              <a:rPr lang="ar-IQ" sz="3600" dirty="0" smtClean="0">
                <a:solidFill>
                  <a:srgbClr val="00B050"/>
                </a:solidFill>
                <a:latin typeface="Adobe Arabic" panose="02040503050201020203" pitchFamily="18" charset="-78"/>
                <a:cs typeface="Adobe Arabic" panose="02040503050201020203" pitchFamily="18" charset="-78"/>
              </a:rPr>
              <a:t>0.500) مایكرومتر.</a:t>
            </a:r>
          </a:p>
          <a:p>
            <a:pPr marL="457200" indent="-457200">
              <a:buFont typeface="+mj-lt"/>
              <a:buAutoNum type="arabicPeriod"/>
            </a:pPr>
            <a:r>
              <a:rPr lang="ar-IQ" sz="3600" dirty="0" smtClean="0">
                <a:solidFill>
                  <a:srgbClr val="FFFF00"/>
                </a:solidFill>
                <a:latin typeface="Adobe Arabic" panose="02040503050201020203" pitchFamily="18" charset="-78"/>
                <a:cs typeface="Adobe Arabic" panose="02040503050201020203" pitchFamily="18" charset="-78"/>
              </a:rPr>
              <a:t>الأصفر : </a:t>
            </a:r>
            <a:r>
              <a:rPr lang="en-GB" sz="3600" dirty="0" smtClean="0">
                <a:solidFill>
                  <a:srgbClr val="FFFF00"/>
                </a:solidFill>
                <a:latin typeface="Adobe Arabic" panose="02040503050201020203" pitchFamily="18" charset="-78"/>
                <a:cs typeface="Adobe Arabic" panose="02040503050201020203" pitchFamily="18" charset="-78"/>
              </a:rPr>
              <a:t>yellow</a:t>
            </a:r>
            <a:r>
              <a:rPr lang="ar-IQ" sz="3600" dirty="0" smtClean="0">
                <a:solidFill>
                  <a:srgbClr val="FFFF00"/>
                </a:solidFill>
                <a:latin typeface="Adobe Arabic" panose="02040503050201020203" pitchFamily="18" charset="-78"/>
                <a:cs typeface="Adobe Arabic" panose="02040503050201020203" pitchFamily="18" charset="-78"/>
              </a:rPr>
              <a:t> (0.592 - 0.578 ) مایكرومتر.</a:t>
            </a:r>
          </a:p>
          <a:p>
            <a:pPr marL="457200" indent="-457200">
              <a:buFont typeface="+mj-lt"/>
              <a:buAutoNum type="arabicPeriod"/>
            </a:pPr>
            <a:r>
              <a:rPr lang="ar-IQ" sz="3600" dirty="0" smtClean="0">
                <a:solidFill>
                  <a:schemeClr val="accent6">
                    <a:lumMod val="75000"/>
                  </a:schemeClr>
                </a:solidFill>
                <a:latin typeface="Adobe Arabic" panose="02040503050201020203" pitchFamily="18" charset="-78"/>
                <a:cs typeface="Adobe Arabic" panose="02040503050201020203" pitchFamily="18" charset="-78"/>
              </a:rPr>
              <a:t>البرتقالي </a:t>
            </a:r>
            <a:r>
              <a:rPr lang="ar-IQ" sz="3600" dirty="0">
                <a:solidFill>
                  <a:schemeClr val="accent6">
                    <a:lumMod val="75000"/>
                  </a:schemeClr>
                </a:solidFill>
                <a:latin typeface="Adobe Arabic" panose="02040503050201020203" pitchFamily="18" charset="-78"/>
                <a:cs typeface="Adobe Arabic" panose="02040503050201020203" pitchFamily="18" charset="-78"/>
              </a:rPr>
              <a:t>: </a:t>
            </a:r>
            <a:r>
              <a:rPr lang="en-GB" sz="3600" dirty="0" smtClean="0">
                <a:solidFill>
                  <a:schemeClr val="accent6">
                    <a:lumMod val="75000"/>
                  </a:schemeClr>
                </a:solidFill>
                <a:latin typeface="Adobe Arabic" panose="02040503050201020203" pitchFamily="18" charset="-78"/>
                <a:cs typeface="Adobe Arabic" panose="02040503050201020203" pitchFamily="18" charset="-78"/>
              </a:rPr>
              <a:t>orange</a:t>
            </a:r>
            <a:r>
              <a:rPr lang="ar-IQ" sz="3600" dirty="0" smtClean="0">
                <a:solidFill>
                  <a:schemeClr val="accent6">
                    <a:lumMod val="75000"/>
                  </a:schemeClr>
                </a:solidFill>
                <a:latin typeface="Adobe Arabic" panose="02040503050201020203" pitchFamily="18" charset="-78"/>
                <a:cs typeface="Adobe Arabic" panose="02040503050201020203" pitchFamily="18" charset="-78"/>
              </a:rPr>
              <a:t> (0.620 </a:t>
            </a:r>
            <a:r>
              <a:rPr lang="ar-IQ" sz="3600" dirty="0">
                <a:solidFill>
                  <a:schemeClr val="accent6">
                    <a:lumMod val="75000"/>
                  </a:schemeClr>
                </a:solidFill>
                <a:latin typeface="Adobe Arabic" panose="02040503050201020203" pitchFamily="18" charset="-78"/>
                <a:cs typeface="Adobe Arabic" panose="02040503050201020203" pitchFamily="18" charset="-78"/>
              </a:rPr>
              <a:t>- </a:t>
            </a:r>
            <a:r>
              <a:rPr lang="ar-IQ" sz="3600" dirty="0" smtClean="0">
                <a:solidFill>
                  <a:schemeClr val="accent6">
                    <a:lumMod val="75000"/>
                  </a:schemeClr>
                </a:solidFill>
                <a:latin typeface="Adobe Arabic" panose="02040503050201020203" pitchFamily="18" charset="-78"/>
                <a:cs typeface="Adobe Arabic" panose="02040503050201020203" pitchFamily="18" charset="-78"/>
              </a:rPr>
              <a:t>0.592 ) مایكرومتر.</a:t>
            </a:r>
          </a:p>
          <a:p>
            <a:pPr marL="457200" indent="-457200">
              <a:buFont typeface="+mj-lt"/>
              <a:buAutoNum type="arabicPeriod"/>
            </a:pPr>
            <a:r>
              <a:rPr lang="ar-IQ" sz="3600" dirty="0">
                <a:solidFill>
                  <a:srgbClr val="FF0000"/>
                </a:solidFill>
                <a:latin typeface="Adobe Arabic" panose="02040503050201020203" pitchFamily="18" charset="-78"/>
                <a:cs typeface="Adobe Arabic" panose="02040503050201020203" pitchFamily="18" charset="-78"/>
              </a:rPr>
              <a:t> </a:t>
            </a:r>
            <a:r>
              <a:rPr lang="ar-IQ" sz="3600" dirty="0" smtClean="0">
                <a:solidFill>
                  <a:srgbClr val="FF0000"/>
                </a:solidFill>
                <a:latin typeface="Adobe Arabic" panose="02040503050201020203" pitchFamily="18" charset="-78"/>
                <a:cs typeface="Adobe Arabic" panose="02040503050201020203" pitchFamily="18" charset="-78"/>
              </a:rPr>
              <a:t>الأحمر </a:t>
            </a:r>
            <a:r>
              <a:rPr lang="ar-IQ" sz="3600" dirty="0">
                <a:solidFill>
                  <a:srgbClr val="FF0000"/>
                </a:solidFill>
                <a:latin typeface="Adobe Arabic" panose="02040503050201020203" pitchFamily="18" charset="-78"/>
                <a:cs typeface="Adobe Arabic" panose="02040503050201020203" pitchFamily="18" charset="-78"/>
              </a:rPr>
              <a:t>: </a:t>
            </a:r>
            <a:r>
              <a:rPr lang="en-GB" sz="3600" dirty="0" smtClean="0">
                <a:solidFill>
                  <a:srgbClr val="FF0000"/>
                </a:solidFill>
                <a:latin typeface="Adobe Arabic" panose="02040503050201020203" pitchFamily="18" charset="-78"/>
                <a:cs typeface="Adobe Arabic" panose="02040503050201020203" pitchFamily="18" charset="-78"/>
              </a:rPr>
              <a:t>red</a:t>
            </a:r>
            <a:r>
              <a:rPr lang="ar-IQ" sz="3600" dirty="0" smtClean="0">
                <a:solidFill>
                  <a:srgbClr val="FF0000"/>
                </a:solidFill>
                <a:latin typeface="Adobe Arabic" panose="02040503050201020203" pitchFamily="18" charset="-78"/>
                <a:cs typeface="Adobe Arabic" panose="02040503050201020203" pitchFamily="18" charset="-78"/>
              </a:rPr>
              <a:t> (0.7 </a:t>
            </a:r>
            <a:r>
              <a:rPr lang="ar-IQ" sz="3600" dirty="0">
                <a:solidFill>
                  <a:srgbClr val="FF0000"/>
                </a:solidFill>
                <a:latin typeface="Adobe Arabic" panose="02040503050201020203" pitchFamily="18" charset="-78"/>
                <a:cs typeface="Adobe Arabic" panose="02040503050201020203" pitchFamily="18" charset="-78"/>
              </a:rPr>
              <a:t>- </a:t>
            </a:r>
            <a:r>
              <a:rPr lang="ar-IQ" sz="3600" dirty="0" smtClean="0">
                <a:solidFill>
                  <a:srgbClr val="FF0000"/>
                </a:solidFill>
                <a:latin typeface="Adobe Arabic" panose="02040503050201020203" pitchFamily="18" charset="-78"/>
                <a:cs typeface="Adobe Arabic" panose="02040503050201020203" pitchFamily="18" charset="-78"/>
              </a:rPr>
              <a:t>0.620 ) مایكرومتر.</a:t>
            </a:r>
            <a:r>
              <a:rPr lang="ar-IQ" sz="3600" dirty="0">
                <a:solidFill>
                  <a:srgbClr val="FF0000"/>
                </a:solidFill>
                <a:latin typeface="Adobe Arabic" panose="02040503050201020203" pitchFamily="18" charset="-78"/>
                <a:cs typeface="Adobe Arabic" panose="02040503050201020203" pitchFamily="18" charset="-78"/>
              </a:rPr>
              <a:t/>
            </a:r>
            <a:br>
              <a:rPr lang="ar-IQ" sz="3600" dirty="0">
                <a:solidFill>
                  <a:srgbClr val="FF0000"/>
                </a:solidFill>
                <a:latin typeface="Adobe Arabic" panose="02040503050201020203" pitchFamily="18" charset="-78"/>
                <a:cs typeface="Adobe Arabic" panose="02040503050201020203" pitchFamily="18" charset="-78"/>
              </a:rPr>
            </a:br>
            <a:endParaRPr lang="ar-IQ" sz="3600" dirty="0">
              <a:solidFill>
                <a:srgbClr val="FF0000"/>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373296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23010"/>
            <a:ext cx="8618220" cy="4594860"/>
          </a:xfrm>
        </p:spPr>
        <p:txBody>
          <a:bodyPr>
            <a:normAutofit/>
          </a:bodyPr>
          <a:lstStyle/>
          <a:p>
            <a:pPr marL="0" indent="0" algn="just">
              <a:buNone/>
            </a:pPr>
            <a:r>
              <a:rPr lang="ar-IQ" sz="3200" dirty="0">
                <a:latin typeface="Adobe Arabic" panose="02040503050201020203" pitchFamily="18" charset="-78"/>
                <a:cs typeface="Adobe Arabic" panose="02040503050201020203" pitchFamily="18" charset="-78"/>
              </a:rPr>
              <a:t>ویعد الأزرق و الأخضر و الأحمر الألوان الأساسیة في المجال المرئي، وذلك بسبب أن أي </a:t>
            </a:r>
            <a:r>
              <a:rPr lang="ar-IQ" sz="3200" dirty="0" smtClean="0">
                <a:latin typeface="Adobe Arabic" panose="02040503050201020203" pitchFamily="18" charset="-78"/>
                <a:cs typeface="Adobe Arabic" panose="02040503050201020203" pitchFamily="18" charset="-78"/>
              </a:rPr>
              <a:t>لون أساسي </a:t>
            </a:r>
            <a:r>
              <a:rPr lang="ar-IQ" sz="3200" dirty="0">
                <a:latin typeface="Adobe Arabic" panose="02040503050201020203" pitchFamily="18" charset="-78"/>
                <a:cs typeface="Adobe Arabic" panose="02040503050201020203" pitchFamily="18" charset="-78"/>
              </a:rPr>
              <a:t>لا یمكن أن یتكون من الألوان الأخرى بینما كل الألوان الأخرى مركبة من ھذه </a:t>
            </a:r>
            <a:r>
              <a:rPr lang="ar-IQ" sz="3200" dirty="0" smtClean="0">
                <a:latin typeface="Adobe Arabic" panose="02040503050201020203" pitchFamily="18" charset="-78"/>
                <a:cs typeface="Adobe Arabic" panose="02040503050201020203" pitchFamily="18" charset="-78"/>
              </a:rPr>
              <a:t>الألوان الأساسیة</a:t>
            </a:r>
            <a:r>
              <a:rPr lang="ar-IQ" sz="3200" dirty="0">
                <a:latin typeface="Adobe Arabic" panose="02040503050201020203" pitchFamily="18" charset="-78"/>
                <a:cs typeface="Adobe Arabic" panose="02040503050201020203" pitchFamily="18" charset="-78"/>
              </a:rPr>
              <a:t>. </a:t>
            </a:r>
            <a:r>
              <a:rPr lang="ar-IQ" sz="3200" dirty="0" smtClean="0">
                <a:latin typeface="Adobe Arabic" panose="02040503050201020203" pitchFamily="18" charset="-78"/>
                <a:cs typeface="Adobe Arabic" panose="02040503050201020203" pitchFamily="18" charset="-78"/>
              </a:rPr>
              <a:t> ومع </a:t>
            </a:r>
            <a:r>
              <a:rPr lang="ar-IQ" sz="3200" dirty="0">
                <a:latin typeface="Adobe Arabic" panose="02040503050201020203" pitchFamily="18" charset="-78"/>
                <a:cs typeface="Adobe Arabic" panose="02040503050201020203" pitchFamily="18" charset="-78"/>
              </a:rPr>
              <a:t>أننا </a:t>
            </a:r>
            <a:r>
              <a:rPr lang="ar-IQ" sz="3200" dirty="0" smtClean="0">
                <a:latin typeface="Adobe Arabic" panose="02040503050201020203" pitchFamily="18" charset="-78"/>
                <a:cs typeface="Adobe Arabic" panose="02040503050201020203" pitchFamily="18" charset="-78"/>
              </a:rPr>
              <a:t>نرى </a:t>
            </a:r>
            <a:r>
              <a:rPr lang="ar-IQ" sz="3200" dirty="0">
                <a:latin typeface="Adobe Arabic" panose="02040503050201020203" pitchFamily="18" charset="-78"/>
                <a:cs typeface="Adobe Arabic" panose="02040503050201020203" pitchFamily="18" charset="-78"/>
              </a:rPr>
              <a:t>ضوء الشمس </a:t>
            </a:r>
            <a:r>
              <a:rPr lang="ar-IQ" sz="3200" dirty="0" smtClean="0">
                <a:latin typeface="Adobe Arabic" panose="02040503050201020203" pitchFamily="18" charset="-78"/>
                <a:cs typeface="Adobe Arabic" panose="02040503050201020203" pitchFamily="18" charset="-78"/>
              </a:rPr>
              <a:t>كأنھا </a:t>
            </a:r>
            <a:r>
              <a:rPr lang="ar-IQ" sz="3200" dirty="0">
                <a:latin typeface="Adobe Arabic" panose="02040503050201020203" pitchFamily="18" charset="-78"/>
                <a:cs typeface="Adobe Arabic" panose="02040503050201020203" pitchFamily="18" charset="-78"/>
              </a:rPr>
              <a:t>لون متجانس </a:t>
            </a:r>
            <a:r>
              <a:rPr lang="ar-IQ" sz="3200" dirty="0" smtClean="0">
                <a:latin typeface="Adobe Arabic" panose="02040503050201020203" pitchFamily="18" charset="-78"/>
                <a:cs typeface="Adobe Arabic" panose="02040503050201020203" pitchFamily="18" charset="-78"/>
              </a:rPr>
              <a:t>     </a:t>
            </a:r>
            <a:r>
              <a:rPr lang="en-GB" sz="3200" dirty="0" smtClean="0">
                <a:latin typeface="Adobe Arabic" panose="02040503050201020203" pitchFamily="18" charset="-78"/>
                <a:cs typeface="Adobe Arabic" panose="02040503050201020203" pitchFamily="18" charset="-78"/>
              </a:rPr>
              <a:t>homogeneous</a:t>
            </a:r>
            <a:r>
              <a:rPr lang="ar-IQ" sz="3200" dirty="0">
                <a:latin typeface="Adobe Arabic" panose="02040503050201020203" pitchFamily="18" charset="-78"/>
                <a:cs typeface="Adobe Arabic" panose="02040503050201020203" pitchFamily="18" charset="-78"/>
              </a:rPr>
              <a:t>أو منتظم </a:t>
            </a:r>
            <a:r>
              <a:rPr lang="en-GB" sz="3200" dirty="0" smtClean="0">
                <a:latin typeface="Adobe Arabic" panose="02040503050201020203" pitchFamily="18" charset="-78"/>
                <a:cs typeface="Adobe Arabic" panose="02040503050201020203" pitchFamily="18" charset="-78"/>
              </a:rPr>
              <a:t>uniform</a:t>
            </a:r>
            <a:r>
              <a:rPr lang="ar-IQ" sz="3200" dirty="0" smtClean="0">
                <a:latin typeface="Adobe Arabic" panose="02040503050201020203" pitchFamily="18" charset="-78"/>
                <a:cs typeface="Adobe Arabic" panose="02040503050201020203" pitchFamily="18" charset="-78"/>
              </a:rPr>
              <a:t> إلا أنھا </a:t>
            </a:r>
            <a:r>
              <a:rPr lang="ar-IQ" sz="3200" dirty="0">
                <a:latin typeface="Adobe Arabic" panose="02040503050201020203" pitchFamily="18" charset="-78"/>
                <a:cs typeface="Adobe Arabic" panose="02040503050201020203" pitchFamily="18" charset="-78"/>
              </a:rPr>
              <a:t>في الحقیقة مركب من </a:t>
            </a:r>
            <a:r>
              <a:rPr lang="ar-IQ" sz="3200" dirty="0" smtClean="0">
                <a:latin typeface="Adobe Arabic" panose="02040503050201020203" pitchFamily="18" charset="-78"/>
                <a:cs typeface="Adobe Arabic" panose="02040503050201020203" pitchFamily="18" charset="-78"/>
              </a:rPr>
              <a:t>عدة </a:t>
            </a:r>
            <a:r>
              <a:rPr lang="ar-IQ" sz="3200" dirty="0">
                <a:latin typeface="Adobe Arabic" panose="02040503050201020203" pitchFamily="18" charset="-78"/>
                <a:cs typeface="Adobe Arabic" panose="02040503050201020203" pitchFamily="18" charset="-78"/>
              </a:rPr>
              <a:t>أطوال </a:t>
            </a:r>
            <a:r>
              <a:rPr lang="ar-IQ" sz="3200" dirty="0" smtClean="0">
                <a:latin typeface="Adobe Arabic" panose="02040503050201020203" pitchFamily="18" charset="-78"/>
                <a:cs typeface="Adobe Arabic" panose="02040503050201020203" pitchFamily="18" charset="-78"/>
              </a:rPr>
              <a:t>موجية وخاصة الاشعة فوق </a:t>
            </a:r>
            <a:r>
              <a:rPr lang="ar-IQ" sz="3200" dirty="0">
                <a:latin typeface="Adobe Arabic" panose="02040503050201020203" pitchFamily="18" charset="-78"/>
                <a:cs typeface="Adobe Arabic" panose="02040503050201020203" pitchFamily="18" charset="-78"/>
              </a:rPr>
              <a:t>البنفسجیة و الضوء المرئي و الاشعة تحت الحمراء</a:t>
            </a:r>
            <a:r>
              <a:rPr lang="ar-IQ" sz="3200" dirty="0" smtClean="0">
                <a:latin typeface="Adobe Arabic" panose="02040503050201020203" pitchFamily="18" charset="-78"/>
                <a:cs typeface="Adobe Arabic" panose="02040503050201020203" pitchFamily="18" charset="-78"/>
              </a:rPr>
              <a:t>. ویمكن </a:t>
            </a:r>
            <a:r>
              <a:rPr lang="ar-IQ" sz="3200" dirty="0">
                <a:latin typeface="Adobe Arabic" panose="02040503050201020203" pitchFamily="18" charset="-78"/>
                <a:cs typeface="Adobe Arabic" panose="02040503050201020203" pitchFamily="18" charset="-78"/>
              </a:rPr>
              <a:t>رؤیة مكونات الجزء المرئي </a:t>
            </a:r>
            <a:r>
              <a:rPr lang="ar-IQ" sz="3200" dirty="0" smtClean="0">
                <a:latin typeface="Adobe Arabic" panose="02040503050201020203" pitchFamily="18" charset="-78"/>
                <a:cs typeface="Adobe Arabic" panose="02040503050201020203" pitchFamily="18" charset="-78"/>
              </a:rPr>
              <a:t>من الاشعاع </a:t>
            </a:r>
            <a:r>
              <a:rPr lang="ar-IQ" sz="3200" dirty="0">
                <a:latin typeface="Adobe Arabic" panose="02040503050201020203" pitchFamily="18" charset="-78"/>
                <a:cs typeface="Adobe Arabic" panose="02040503050201020203" pitchFamily="18" charset="-78"/>
              </a:rPr>
              <a:t>الكھرومغناطیسي عندما نمرر الضوء من خلال </a:t>
            </a:r>
            <a:r>
              <a:rPr lang="ar-IQ" sz="3200" dirty="0" smtClean="0">
                <a:latin typeface="Adobe Arabic" panose="02040503050201020203" pitchFamily="18" charset="-78"/>
                <a:cs typeface="Adobe Arabic" panose="02040503050201020203" pitchFamily="18" charset="-78"/>
              </a:rPr>
              <a:t>موشور زجاجي . </a:t>
            </a:r>
            <a:endParaRPr lang="ar-IQ" sz="32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43167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49" y="272375"/>
            <a:ext cx="8712335" cy="6387535"/>
          </a:xfrm>
        </p:spPr>
        <p:txBody>
          <a:bodyPr>
            <a:noAutofit/>
          </a:bodyPr>
          <a:lstStyle/>
          <a:p>
            <a:pPr marL="342900" indent="0" algn="just">
              <a:buNone/>
            </a:pPr>
            <a:r>
              <a:rPr lang="ar-IQ" sz="2800" dirty="0">
                <a:latin typeface="Adobe Arabic" panose="02040503050201020203" pitchFamily="18" charset="-78"/>
                <a:cs typeface="Adobe Arabic" panose="02040503050201020203" pitchFamily="18" charset="-78"/>
              </a:rPr>
              <a:t>الجزء التالي الھام من المجال الكھرومغناطیسي ھو الاشعة تحت الحمراء </a:t>
            </a:r>
            <a:r>
              <a:rPr lang="ar-IQ" sz="2800" dirty="0" smtClean="0">
                <a:latin typeface="Adobe Arabic" panose="02040503050201020203" pitchFamily="18" charset="-78"/>
                <a:cs typeface="Adobe Arabic" panose="02040503050201020203" pitchFamily="18" charset="-78"/>
              </a:rPr>
              <a:t>(</a:t>
            </a:r>
            <a:r>
              <a:rPr lang="en-GB" sz="2800" dirty="0" smtClean="0">
                <a:latin typeface="Adobe Arabic" panose="02040503050201020203" pitchFamily="18" charset="-78"/>
                <a:cs typeface="Adobe Arabic" panose="02040503050201020203" pitchFamily="18" charset="-78"/>
              </a:rPr>
              <a:t>Infrared</a:t>
            </a:r>
            <a:r>
              <a:rPr lang="ar-IQ" sz="2800" dirty="0" smtClean="0">
                <a:latin typeface="Adobe Arabic" panose="02040503050201020203" pitchFamily="18" charset="-78"/>
                <a:cs typeface="Adobe Arabic" panose="02040503050201020203" pitchFamily="18" charset="-78"/>
              </a:rPr>
              <a:t> )أو (</a:t>
            </a:r>
            <a:r>
              <a:rPr lang="en-GB" sz="2800" dirty="0">
                <a:latin typeface="Adobe Arabic" panose="02040503050201020203" pitchFamily="18" charset="-78"/>
                <a:cs typeface="Adobe Arabic" panose="02040503050201020203" pitchFamily="18" charset="-78"/>
              </a:rPr>
              <a:t>IR</a:t>
            </a:r>
            <a:r>
              <a:rPr lang="ar-IQ" sz="2800" dirty="0" err="1">
                <a:latin typeface="Adobe Arabic" panose="02040503050201020203" pitchFamily="18" charset="-78"/>
                <a:cs typeface="Adobe Arabic" panose="02040503050201020203" pitchFamily="18" charset="-78"/>
              </a:rPr>
              <a:t>)</a:t>
            </a:r>
            <a:r>
              <a:rPr lang="en-GB" sz="2800" dirty="0">
                <a:latin typeface="Adobe Arabic" panose="02040503050201020203" pitchFamily="18" charset="-78"/>
                <a:cs typeface="Adobe Arabic" panose="02040503050201020203" pitchFamily="18" charset="-78"/>
              </a:rPr>
              <a:t> </a:t>
            </a:r>
            <a:r>
              <a:rPr lang="ar-IQ" sz="2800" dirty="0">
                <a:latin typeface="Adobe Arabic" panose="02040503050201020203" pitchFamily="18" charset="-78"/>
                <a:cs typeface="Adobe Arabic" panose="02040503050201020203" pitchFamily="18" charset="-78"/>
              </a:rPr>
              <a:t>والذي یغطي أطوال موجات من 0.</a:t>
            </a:r>
            <a:r>
              <a:rPr lang="ar-IQ" sz="2800" dirty="0" err="1">
                <a:latin typeface="Adobe Arabic" panose="02040503050201020203" pitchFamily="18" charset="-78"/>
                <a:cs typeface="Adobe Arabic" panose="02040503050201020203" pitchFamily="18" charset="-78"/>
              </a:rPr>
              <a:t>7تقریبا</a:t>
            </a:r>
            <a:r>
              <a:rPr lang="ar-IQ" sz="2800" dirty="0">
                <a:latin typeface="Adobe Arabic" panose="02040503050201020203" pitchFamily="18" charset="-78"/>
                <a:cs typeface="Adobe Arabic" panose="02040503050201020203" pitchFamily="18" charset="-78"/>
              </a:rPr>
              <a:t> الي </a:t>
            </a:r>
            <a:r>
              <a:rPr lang="ar-IQ" sz="2800" dirty="0" err="1">
                <a:latin typeface="Adobe Arabic" panose="02040503050201020203" pitchFamily="18" charset="-78"/>
                <a:cs typeface="Adobe Arabic" panose="02040503050201020203" pitchFamily="18" charset="-78"/>
              </a:rPr>
              <a:t>100مایكرومتر</a:t>
            </a:r>
            <a:r>
              <a:rPr lang="ar-IQ" sz="2800" dirty="0">
                <a:latin typeface="Adobe Arabic" panose="02040503050201020203" pitchFamily="18" charset="-78"/>
                <a:cs typeface="Adobe Arabic" panose="02040503050201020203" pitchFamily="18" charset="-78"/>
              </a:rPr>
              <a:t>، أي أنھا مائة مرة أعرض من الجزء المرئي. ویمكن تقسیم الاشعة تحت الحمراء الي مجموعتین بناءا على خصائصھما </a:t>
            </a:r>
            <a:r>
              <a:rPr lang="ar-IQ" sz="2800" dirty="0" err="1">
                <a:latin typeface="Adobe Arabic" panose="02040503050201020203" pitchFamily="18" charset="-78"/>
                <a:cs typeface="Adobe Arabic" panose="02040503050201020203" pitchFamily="18" charset="-78"/>
              </a:rPr>
              <a:t>الاشعاعیة:</a:t>
            </a:r>
            <a:endParaRPr lang="ar-IQ" sz="2800" dirty="0">
              <a:latin typeface="Adobe Arabic" panose="02040503050201020203" pitchFamily="18" charset="-78"/>
              <a:cs typeface="Adobe Arabic" panose="02040503050201020203" pitchFamily="18" charset="-78"/>
            </a:endParaRPr>
          </a:p>
          <a:p>
            <a:pPr marL="385763" indent="-385763" algn="just">
              <a:buFont typeface="+mj-lt"/>
              <a:buAutoNum type="arabicPeriod"/>
            </a:pPr>
            <a:r>
              <a:rPr lang="ar-IQ" sz="2800" dirty="0">
                <a:latin typeface="Adobe Arabic" panose="02040503050201020203" pitchFamily="18" charset="-78"/>
                <a:cs typeface="Adobe Arabic" panose="02040503050201020203" pitchFamily="18" charset="-78"/>
              </a:rPr>
              <a:t> تحت الحمراء الانعكاسیة </a:t>
            </a:r>
            <a:r>
              <a:rPr lang="en-GB" sz="2800" dirty="0">
                <a:latin typeface="Adobe Arabic" panose="02040503050201020203" pitchFamily="18" charset="-78"/>
                <a:cs typeface="Adobe Arabic" panose="02040503050201020203" pitchFamily="18" charset="-78"/>
              </a:rPr>
              <a:t>Reflected IR</a:t>
            </a:r>
            <a:endParaRPr lang="ar-IQ" sz="2800" dirty="0">
              <a:latin typeface="Adobe Arabic" panose="02040503050201020203" pitchFamily="18" charset="-78"/>
              <a:cs typeface="Adobe Arabic" panose="02040503050201020203" pitchFamily="18" charset="-78"/>
            </a:endParaRPr>
          </a:p>
          <a:p>
            <a:pPr marL="385763" indent="-385763" algn="just">
              <a:buFont typeface="+mj-lt"/>
              <a:buAutoNum type="arabicPeriod"/>
            </a:pPr>
            <a:r>
              <a:rPr lang="ar-IQ" sz="2800" dirty="0">
                <a:latin typeface="Adobe Arabic" panose="02040503050201020203" pitchFamily="18" charset="-78"/>
                <a:cs typeface="Adobe Arabic" panose="02040503050201020203" pitchFamily="18" charset="-78"/>
              </a:rPr>
              <a:t>وتحت الحمراء الانبعاثیة أو الحراریة </a:t>
            </a:r>
            <a:r>
              <a:rPr lang="en-GB" sz="2800" dirty="0">
                <a:latin typeface="Adobe Arabic" panose="02040503050201020203" pitchFamily="18" charset="-78"/>
                <a:cs typeface="Adobe Arabic" panose="02040503050201020203" pitchFamily="18" charset="-78"/>
              </a:rPr>
              <a:t>Thermal IR</a:t>
            </a:r>
            <a:r>
              <a:rPr lang="ar-IQ" sz="2800" dirty="0">
                <a:latin typeface="Adobe Arabic" panose="02040503050201020203" pitchFamily="18" charset="-78"/>
                <a:cs typeface="Adobe Arabic" panose="02040503050201020203" pitchFamily="18" charset="-78"/>
              </a:rPr>
              <a:t>  </a:t>
            </a:r>
          </a:p>
          <a:p>
            <a:pPr marL="385763" indent="-385763" algn="just">
              <a:buNone/>
            </a:pPr>
            <a:r>
              <a:rPr lang="ar-IQ" sz="2800" dirty="0">
                <a:latin typeface="Adobe Arabic" panose="02040503050201020203" pitchFamily="18" charset="-78"/>
                <a:cs typeface="Adobe Arabic" panose="02040503050201020203" pitchFamily="18" charset="-78"/>
              </a:rPr>
              <a:t>     تستخدم الاشعة تحت الحمراء في الاستشعار عن بعد بطریقة تماثل استخدام الضوء </a:t>
            </a:r>
            <a:r>
              <a:rPr lang="ar-IQ" sz="2800" dirty="0" err="1">
                <a:latin typeface="Adobe Arabic" panose="02040503050201020203" pitchFamily="18" charset="-78"/>
                <a:cs typeface="Adobe Arabic" panose="02040503050201020203" pitchFamily="18" charset="-78"/>
              </a:rPr>
              <a:t>المرئي.</a:t>
            </a:r>
            <a:r>
              <a:rPr lang="ar-IQ" sz="2800" dirty="0">
                <a:latin typeface="Adobe Arabic" panose="02040503050201020203" pitchFamily="18" charset="-78"/>
                <a:cs typeface="Adobe Arabic" panose="02040503050201020203" pitchFamily="18" charset="-78"/>
              </a:rPr>
              <a:t> والأشعة تحت الحمراء الانعكاسیة تغطي أطوال موجات تقریبا من </a:t>
            </a:r>
            <a:r>
              <a:rPr lang="ar-IQ" sz="2800" dirty="0" smtClean="0">
                <a:latin typeface="Adobe Arabic" panose="02040503050201020203" pitchFamily="18" charset="-78"/>
                <a:cs typeface="Adobe Arabic" panose="02040503050201020203" pitchFamily="18" charset="-78"/>
              </a:rPr>
              <a:t> 0.7- </a:t>
            </a:r>
            <a:r>
              <a:rPr lang="ar-IQ" sz="2800" dirty="0">
                <a:latin typeface="Adobe Arabic" panose="02040503050201020203" pitchFamily="18" charset="-78"/>
                <a:cs typeface="Adobe Arabic" panose="02040503050201020203" pitchFamily="18" charset="-78"/>
              </a:rPr>
              <a:t>3.0 مایكرومتر. </a:t>
            </a:r>
          </a:p>
          <a:p>
            <a:pPr marL="385763" indent="-385763" algn="just">
              <a:buNone/>
            </a:pPr>
            <a:r>
              <a:rPr lang="ar-IQ" sz="2800" dirty="0">
                <a:latin typeface="Adobe Arabic" panose="02040503050201020203" pitchFamily="18" charset="-78"/>
                <a:cs typeface="Adobe Arabic" panose="02040503050201020203" pitchFamily="18" charset="-78"/>
              </a:rPr>
              <a:t>     أما الاشعة تحت الحمراء الحراریة فتختلف تماما عن الضوء المرئي و الاشعة تحت الحمراء الانعكاسیة، فھذا الجزء من الطاقة الكھ</a:t>
            </a:r>
            <a:r>
              <a:rPr lang="ar-IQ" sz="2800" dirty="0" err="1">
                <a:latin typeface="Adobe Arabic" panose="02040503050201020203" pitchFamily="18" charset="-78"/>
                <a:cs typeface="Adobe Arabic" panose="02040503050201020203" pitchFamily="18" charset="-78"/>
              </a:rPr>
              <a:t>رومغناطیسیة</a:t>
            </a:r>
            <a:r>
              <a:rPr lang="ar-IQ" sz="2800" dirty="0">
                <a:latin typeface="Adobe Arabic" panose="02040503050201020203" pitchFamily="18" charset="-78"/>
                <a:cs typeface="Adobe Arabic" panose="02040503050201020203" pitchFamily="18" charset="-78"/>
              </a:rPr>
              <a:t> ینبعث أساسا من سطح الأرض في</a:t>
            </a:r>
            <a:br>
              <a:rPr lang="ar-IQ" sz="2800" dirty="0">
                <a:latin typeface="Adobe Arabic" panose="02040503050201020203" pitchFamily="18" charset="-78"/>
                <a:cs typeface="Adobe Arabic" panose="02040503050201020203" pitchFamily="18" charset="-78"/>
              </a:rPr>
            </a:br>
            <a:r>
              <a:rPr lang="ar-IQ" sz="2800" dirty="0">
                <a:latin typeface="Adobe Arabic" panose="02040503050201020203" pitchFamily="18" charset="-78"/>
                <a:cs typeface="Adobe Arabic" panose="02040503050201020203" pitchFamily="18" charset="-78"/>
              </a:rPr>
              <a:t>صورة </a:t>
            </a:r>
            <a:r>
              <a:rPr lang="ar-IQ" sz="2800" dirty="0" err="1">
                <a:latin typeface="Adobe Arabic" panose="02040503050201020203" pitchFamily="18" charset="-78"/>
                <a:cs typeface="Adobe Arabic" panose="02040503050201020203" pitchFamily="18" charset="-78"/>
              </a:rPr>
              <a:t>حرارة.</a:t>
            </a:r>
            <a:r>
              <a:rPr lang="ar-IQ" sz="2800" dirty="0">
                <a:latin typeface="Adobe Arabic" panose="02040503050201020203" pitchFamily="18" charset="-78"/>
                <a:cs typeface="Adobe Arabic" panose="02040503050201020203" pitchFamily="18" charset="-78"/>
              </a:rPr>
              <a:t> و تغطي الأشعة تحت الحمراء الحراریة أطوال موجات تقریبا من 3.0الى </a:t>
            </a:r>
            <a:r>
              <a:rPr lang="ar-IQ" sz="2800" dirty="0" smtClean="0">
                <a:latin typeface="Adobe Arabic" panose="02040503050201020203" pitchFamily="18" charset="-78"/>
                <a:cs typeface="Adobe Arabic" panose="02040503050201020203" pitchFamily="18" charset="-78"/>
              </a:rPr>
              <a:t>100 مایكرومتر .</a:t>
            </a:r>
            <a:endParaRPr lang="ar-IQ" sz="2100" dirty="0">
              <a:cs typeface="+mj-cs"/>
            </a:endParaRPr>
          </a:p>
        </p:txBody>
      </p:sp>
    </p:spTree>
    <p:extLst>
      <p:ext uri="{BB962C8B-B14F-4D97-AF65-F5344CB8AC3E}">
        <p14:creationId xmlns:p14="http://schemas.microsoft.com/office/powerpoint/2010/main" val="2660007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1325881"/>
            <a:ext cx="8526780" cy="4423409"/>
          </a:xfrm>
        </p:spPr>
        <p:txBody>
          <a:bodyPr>
            <a:normAutofit fontScale="92500"/>
          </a:bodyPr>
          <a:lstStyle/>
          <a:p>
            <a:pPr marL="0" indent="0" algn="just">
              <a:buNone/>
            </a:pPr>
            <a:r>
              <a:rPr lang="ar-IQ" sz="3200" dirty="0">
                <a:latin typeface="Adobe Arabic" panose="02040503050201020203" pitchFamily="18" charset="-78"/>
                <a:cs typeface="Adobe Arabic" panose="02040503050201020203" pitchFamily="18" charset="-78"/>
              </a:rPr>
              <a:t>الجزء الذي أصبح حدیثا مثارا للاھتمام في الاستشعار عن بعد ھو الأشعة </a:t>
            </a:r>
            <a:r>
              <a:rPr lang="ar-IQ" sz="3200" dirty="0" smtClean="0">
                <a:latin typeface="Adobe Arabic" panose="02040503050201020203" pitchFamily="18" charset="-78"/>
                <a:cs typeface="Adobe Arabic" panose="02040503050201020203" pitchFamily="18" charset="-78"/>
              </a:rPr>
              <a:t>القصیرة الدقيقة  </a:t>
            </a:r>
            <a:r>
              <a:rPr lang="ar-IQ" sz="3200" dirty="0">
                <a:latin typeface="Adobe Arabic" panose="02040503050201020203" pitchFamily="18" charset="-78"/>
                <a:cs typeface="Adobe Arabic" panose="02040503050201020203" pitchFamily="18" charset="-78"/>
              </a:rPr>
              <a:t>أو </a:t>
            </a:r>
            <a:r>
              <a:rPr lang="ar-IQ" sz="3200" dirty="0" smtClean="0">
                <a:latin typeface="Adobe Arabic" panose="02040503050201020203" pitchFamily="18" charset="-78"/>
                <a:cs typeface="Adobe Arabic" panose="02040503050201020203" pitchFamily="18" charset="-78"/>
              </a:rPr>
              <a:t>المایكروویف </a:t>
            </a:r>
            <a:r>
              <a:rPr lang="en-GB" sz="3200" dirty="0" smtClean="0">
                <a:latin typeface="Adobe Arabic" panose="02040503050201020203" pitchFamily="18" charset="-78"/>
                <a:cs typeface="Adobe Arabic" panose="02040503050201020203" pitchFamily="18" charset="-78"/>
              </a:rPr>
              <a:t>microwave</a:t>
            </a:r>
            <a:r>
              <a:rPr lang="ar-IQ" sz="3200" dirty="0">
                <a:latin typeface="Adobe Arabic" panose="02040503050201020203" pitchFamily="18" charset="-78"/>
                <a:cs typeface="Adobe Arabic" panose="02040503050201020203" pitchFamily="18" charset="-78"/>
              </a:rPr>
              <a:t>والذي یتراوح طول </a:t>
            </a:r>
            <a:r>
              <a:rPr lang="ar-IQ" sz="3200" dirty="0" smtClean="0">
                <a:latin typeface="Adobe Arabic" panose="02040503050201020203" pitchFamily="18" charset="-78"/>
                <a:cs typeface="Adobe Arabic" panose="02040503050201020203" pitchFamily="18" charset="-78"/>
              </a:rPr>
              <a:t>موجاتھما </a:t>
            </a:r>
            <a:r>
              <a:rPr lang="ar-IQ" sz="3200" dirty="0">
                <a:latin typeface="Adobe Arabic" panose="02040503050201020203" pitchFamily="18" charset="-78"/>
                <a:cs typeface="Adobe Arabic" panose="02040503050201020203" pitchFamily="18" charset="-78"/>
              </a:rPr>
              <a:t>بین </a:t>
            </a:r>
            <a:r>
              <a:rPr lang="ar-IQ" sz="3200" dirty="0" smtClean="0">
                <a:latin typeface="Adobe Arabic" panose="02040503050201020203" pitchFamily="18" charset="-78"/>
                <a:cs typeface="Adobe Arabic" panose="02040503050201020203" pitchFamily="18" charset="-78"/>
              </a:rPr>
              <a:t>1ملم - 1متر</a:t>
            </a:r>
            <a:r>
              <a:rPr lang="ar-IQ" sz="3200" dirty="0">
                <a:latin typeface="Adobe Arabic" panose="02040503050201020203" pitchFamily="18" charset="-78"/>
                <a:cs typeface="Adobe Arabic" panose="02040503050201020203" pitchFamily="18" charset="-78"/>
              </a:rPr>
              <a:t>. وھذا یمثل أطول </a:t>
            </a:r>
            <a:r>
              <a:rPr lang="ar-IQ" sz="3200" dirty="0" smtClean="0">
                <a:latin typeface="Adobe Arabic" panose="02040503050201020203" pitchFamily="18" charset="-78"/>
                <a:cs typeface="Adobe Arabic" panose="02040503050201020203" pitchFamily="18" charset="-78"/>
              </a:rPr>
              <a:t>موجات الاشعة </a:t>
            </a:r>
            <a:r>
              <a:rPr lang="ar-IQ" sz="3200" dirty="0">
                <a:latin typeface="Adobe Arabic" panose="02040503050201020203" pitchFamily="18" charset="-78"/>
                <a:cs typeface="Adobe Arabic" panose="02040503050201020203" pitchFamily="18" charset="-78"/>
              </a:rPr>
              <a:t>المستخدمة في الاستشعار عن بعد. وأشعة المایكروویف قصیرة </a:t>
            </a:r>
            <a:r>
              <a:rPr lang="ar-IQ" sz="3200" dirty="0" smtClean="0">
                <a:latin typeface="Adobe Arabic" panose="02040503050201020203" pitchFamily="18" charset="-78"/>
                <a:cs typeface="Adobe Arabic" panose="02040503050201020203" pitchFamily="18" charset="-78"/>
              </a:rPr>
              <a:t>من حيث طول </a:t>
            </a:r>
            <a:r>
              <a:rPr lang="ar-IQ" sz="3200" dirty="0">
                <a:latin typeface="Adobe Arabic" panose="02040503050201020203" pitchFamily="18" charset="-78"/>
                <a:cs typeface="Adobe Arabic" panose="02040503050201020203" pitchFamily="18" charset="-78"/>
              </a:rPr>
              <a:t>الموجة </a:t>
            </a:r>
            <a:r>
              <a:rPr lang="ar-IQ" sz="3200" dirty="0" smtClean="0">
                <a:latin typeface="Adobe Arabic" panose="02040503050201020203" pitchFamily="18" charset="-78"/>
                <a:cs typeface="Adobe Arabic" panose="02040503050201020203" pitchFamily="18" charset="-78"/>
              </a:rPr>
              <a:t>ولھا خصائص </a:t>
            </a:r>
            <a:r>
              <a:rPr lang="ar-IQ" sz="3200" dirty="0">
                <a:latin typeface="Adobe Arabic" panose="02040503050201020203" pitchFamily="18" charset="-78"/>
                <a:cs typeface="Adobe Arabic" panose="02040503050201020203" pitchFamily="18" charset="-78"/>
              </a:rPr>
              <a:t>مماثلة لخصائص الاشعة تحت الحمراء الحراریة، بینما تستخدم الاشعة طویلة الموجة في </a:t>
            </a:r>
            <a:r>
              <a:rPr lang="ar-IQ" sz="3200" dirty="0" smtClean="0">
                <a:latin typeface="Adobe Arabic" panose="02040503050201020203" pitchFamily="18" charset="-78"/>
                <a:cs typeface="Adobe Arabic" panose="02040503050201020203" pitchFamily="18" charset="-78"/>
              </a:rPr>
              <a:t>البث التلفزیوني </a:t>
            </a:r>
            <a:r>
              <a:rPr lang="ar-IQ" sz="3200" dirty="0">
                <a:latin typeface="Adobe Arabic" panose="02040503050201020203" pitchFamily="18" charset="-78"/>
                <a:cs typeface="Adobe Arabic" panose="02040503050201020203" pitchFamily="18" charset="-78"/>
              </a:rPr>
              <a:t>و </a:t>
            </a:r>
            <a:r>
              <a:rPr lang="ar-IQ" sz="3200" dirty="0" smtClean="0">
                <a:latin typeface="Adobe Arabic" panose="02040503050201020203" pitchFamily="18" charset="-78"/>
                <a:cs typeface="Adobe Arabic" panose="02040503050201020203" pitchFamily="18" charset="-78"/>
              </a:rPr>
              <a:t>الاذاعي</a:t>
            </a:r>
            <a:r>
              <a:rPr lang="ar-IQ" sz="3200" dirty="0">
                <a:latin typeface="Adobe Arabic" panose="02040503050201020203" pitchFamily="18" charset="-78"/>
                <a:cs typeface="Adobe Arabic" panose="02040503050201020203" pitchFamily="18" charset="-78"/>
              </a:rPr>
              <a:t/>
            </a:r>
            <a:br>
              <a:rPr lang="ar-IQ" sz="3200" dirty="0">
                <a:latin typeface="Adobe Arabic" panose="02040503050201020203" pitchFamily="18" charset="-78"/>
                <a:cs typeface="Adobe Arabic" panose="02040503050201020203" pitchFamily="18" charset="-78"/>
              </a:rPr>
            </a:br>
            <a:r>
              <a:rPr lang="ar-IQ" sz="3200" dirty="0">
                <a:latin typeface="Adobe Arabic" panose="02040503050201020203" pitchFamily="18" charset="-78"/>
                <a:cs typeface="Adobe Arabic" panose="02040503050201020203" pitchFamily="18" charset="-78"/>
              </a:rPr>
              <a:t/>
            </a:r>
            <a:br>
              <a:rPr lang="ar-IQ" sz="3200" dirty="0">
                <a:latin typeface="Adobe Arabic" panose="02040503050201020203" pitchFamily="18" charset="-78"/>
                <a:cs typeface="Adobe Arabic" panose="02040503050201020203" pitchFamily="18" charset="-78"/>
              </a:rPr>
            </a:br>
            <a:endParaRPr lang="ar-IQ" sz="32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629199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170" y="447472"/>
            <a:ext cx="8615545" cy="6028143"/>
          </a:xfrm>
        </p:spPr>
        <p:txBody>
          <a:bodyPr>
            <a:noAutofit/>
          </a:bodyPr>
          <a:lstStyle/>
          <a:p>
            <a:pPr marL="0" indent="0" algn="just">
              <a:buNone/>
            </a:pPr>
            <a:r>
              <a:rPr lang="ar-IQ" sz="3200" b="1" dirty="0" smtClean="0">
                <a:solidFill>
                  <a:srgbClr val="FF0000"/>
                </a:solidFill>
                <a:latin typeface="Adobe Arabic" panose="02040503050201020203" pitchFamily="18" charset="-78"/>
                <a:cs typeface="Adobe Arabic" panose="02040503050201020203" pitchFamily="18" charset="-78"/>
              </a:rPr>
              <a:t> الاستشعار </a:t>
            </a:r>
            <a:r>
              <a:rPr lang="ar-IQ" sz="3200" b="1" dirty="0">
                <a:solidFill>
                  <a:srgbClr val="FF0000"/>
                </a:solidFill>
                <a:latin typeface="Adobe Arabic" panose="02040503050201020203" pitchFamily="18" charset="-78"/>
                <a:cs typeface="Adobe Arabic" panose="02040503050201020203" pitchFamily="18" charset="-78"/>
              </a:rPr>
              <a:t>الموجب و </a:t>
            </a:r>
            <a:r>
              <a:rPr lang="ar-IQ" sz="3200" b="1" dirty="0" smtClean="0">
                <a:solidFill>
                  <a:srgbClr val="FF0000"/>
                </a:solidFill>
                <a:latin typeface="Adobe Arabic" panose="02040503050201020203" pitchFamily="18" charset="-78"/>
                <a:cs typeface="Adobe Arabic" panose="02040503050201020203" pitchFamily="18" charset="-78"/>
              </a:rPr>
              <a:t>السالب </a:t>
            </a:r>
            <a:r>
              <a:rPr lang="en-US" sz="3200" b="1" dirty="0" smtClean="0">
                <a:solidFill>
                  <a:srgbClr val="FF0000"/>
                </a:solidFill>
                <a:latin typeface="Adobe Arabic" panose="02040503050201020203" pitchFamily="18" charset="-78"/>
                <a:cs typeface="Adobe Arabic" panose="02040503050201020203" pitchFamily="18" charset="-78"/>
              </a:rPr>
              <a:t>Active &amp; passive remote sensing </a:t>
            </a:r>
            <a:endParaRPr lang="ar-IQ" sz="3200" b="1" dirty="0" smtClean="0">
              <a:solidFill>
                <a:srgbClr val="FF0000"/>
              </a:solidFill>
              <a:latin typeface="Adobe Arabic" panose="02040503050201020203" pitchFamily="18" charset="-78"/>
              <a:cs typeface="Adobe Arabic" panose="02040503050201020203" pitchFamily="18" charset="-78"/>
            </a:endParaRPr>
          </a:p>
          <a:p>
            <a:pPr marL="0" indent="0" algn="just">
              <a:buNone/>
            </a:pPr>
            <a:r>
              <a:rPr lang="ar-IQ" sz="3200" dirty="0" smtClean="0">
                <a:latin typeface="Adobe Arabic" panose="02040503050201020203" pitchFamily="18" charset="-78"/>
                <a:cs typeface="Adobe Arabic" panose="02040503050201020203" pitchFamily="18" charset="-78"/>
              </a:rPr>
              <a:t>تمثل </a:t>
            </a:r>
            <a:r>
              <a:rPr lang="ar-IQ" sz="3200" dirty="0">
                <a:latin typeface="Adobe Arabic" panose="02040503050201020203" pitchFamily="18" charset="-78"/>
                <a:cs typeface="Adobe Arabic" panose="02040503050201020203" pitchFamily="18" charset="-78"/>
              </a:rPr>
              <a:t>الشمس مصدرا ھاما من مصادر الطاقة أو الاضاءة المستخدمة في الاستشعار عن بعد، </a:t>
            </a:r>
            <a:r>
              <a:rPr lang="ar-IQ" sz="3200" dirty="0" smtClean="0">
                <a:latin typeface="Adobe Arabic" panose="02040503050201020203" pitchFamily="18" charset="-78"/>
                <a:cs typeface="Adobe Arabic" panose="02040503050201020203" pitchFamily="18" charset="-78"/>
              </a:rPr>
              <a:t>فطاقة الشمس </a:t>
            </a:r>
            <a:r>
              <a:rPr lang="ar-IQ" sz="3200" dirty="0">
                <a:latin typeface="Adobe Arabic" panose="02040503050201020203" pitchFamily="18" charset="-78"/>
                <a:cs typeface="Adobe Arabic" panose="02040503050201020203" pitchFamily="18" charset="-78"/>
              </a:rPr>
              <a:t>اما أن تنعكس عند سقوطھا علي سطح الأرض كما في حالة أشعة الضوء المرئي أو أن </a:t>
            </a:r>
            <a:r>
              <a:rPr lang="ar-IQ" sz="3200" dirty="0" smtClean="0">
                <a:latin typeface="Adobe Arabic" panose="02040503050201020203" pitchFamily="18" charset="-78"/>
                <a:cs typeface="Adobe Arabic" panose="02040503050201020203" pitchFamily="18" charset="-78"/>
              </a:rPr>
              <a:t>یتم امتصاصھا </a:t>
            </a:r>
            <a:r>
              <a:rPr lang="ar-IQ" sz="3200" dirty="0">
                <a:latin typeface="Adobe Arabic" panose="02040503050201020203" pitchFamily="18" charset="-78"/>
                <a:cs typeface="Adobe Arabic" panose="02040503050201020203" pitchFamily="18" charset="-78"/>
              </a:rPr>
              <a:t>ثم انبعاثھا مرة أخري كما في حالة الاشعة تحت الحمراء الحراریة. ومن ثم فأن </a:t>
            </a:r>
            <a:r>
              <a:rPr lang="ar-IQ" sz="3200" dirty="0" smtClean="0">
                <a:latin typeface="Adobe Arabic" panose="02040503050201020203" pitchFamily="18" charset="-78"/>
                <a:cs typeface="Adobe Arabic" panose="02040503050201020203" pitchFamily="18" charset="-78"/>
              </a:rPr>
              <a:t>أجھ</a:t>
            </a:r>
            <a:r>
              <a:rPr lang="ar-IQ" sz="3200" dirty="0" err="1" smtClean="0">
                <a:latin typeface="Adobe Arabic" panose="02040503050201020203" pitchFamily="18" charset="-78"/>
                <a:cs typeface="Adobe Arabic" panose="02040503050201020203" pitchFamily="18" charset="-78"/>
              </a:rPr>
              <a:t>زة</a:t>
            </a:r>
            <a:r>
              <a:rPr lang="ar-IQ" sz="3200" dirty="0" smtClean="0">
                <a:latin typeface="Adobe Arabic" panose="02040503050201020203" pitchFamily="18" charset="-78"/>
                <a:cs typeface="Adobe Arabic" panose="02040503050201020203" pitchFamily="18" charset="-78"/>
              </a:rPr>
              <a:t> الاستشعار </a:t>
            </a:r>
            <a:r>
              <a:rPr lang="ar-IQ" sz="3200" dirty="0">
                <a:latin typeface="Adobe Arabic" panose="02040503050201020203" pitchFamily="18" charset="-78"/>
                <a:cs typeface="Adobe Arabic" panose="02040503050201020203" pitchFamily="18" charset="-78"/>
              </a:rPr>
              <a:t>عن بعد التي تقیس الطاقة الطبیعیة المتاحة - مثل طاقة الشمس - یطلق علیھ </a:t>
            </a:r>
            <a:r>
              <a:rPr lang="ar-IQ" sz="3200" dirty="0" smtClean="0">
                <a:latin typeface="Adobe Arabic" panose="02040503050201020203" pitchFamily="18" charset="-78"/>
                <a:cs typeface="Adobe Arabic" panose="02040503050201020203" pitchFamily="18" charset="-78"/>
              </a:rPr>
              <a:t>اسم مستشعرات </a:t>
            </a:r>
            <a:r>
              <a:rPr lang="ar-IQ" sz="3200" dirty="0">
                <a:latin typeface="Adobe Arabic" panose="02040503050201020203" pitchFamily="18" charset="-78"/>
                <a:cs typeface="Adobe Arabic" panose="02040503050201020203" pitchFamily="18" charset="-78"/>
              </a:rPr>
              <a:t>سالبة أو سلبیة .</a:t>
            </a:r>
            <a:r>
              <a:rPr lang="en-GB" sz="3200" dirty="0">
                <a:latin typeface="Adobe Arabic" panose="02040503050201020203" pitchFamily="18" charset="-78"/>
                <a:cs typeface="Adobe Arabic" panose="02040503050201020203" pitchFamily="18" charset="-78"/>
              </a:rPr>
              <a:t>passive </a:t>
            </a:r>
            <a:r>
              <a:rPr lang="en-GB" sz="3200" dirty="0" smtClean="0">
                <a:latin typeface="Adobe Arabic" panose="02040503050201020203" pitchFamily="18" charset="-78"/>
                <a:cs typeface="Adobe Arabic" panose="02040503050201020203" pitchFamily="18" charset="-78"/>
              </a:rPr>
              <a:t>sensors </a:t>
            </a:r>
            <a:r>
              <a:rPr lang="ar-IQ" sz="3200" dirty="0" smtClean="0">
                <a:latin typeface="Adobe Arabic" panose="02040503050201020203" pitchFamily="18" charset="-78"/>
                <a:cs typeface="Adobe Arabic" panose="02040503050201020203" pitchFamily="18" charset="-78"/>
              </a:rPr>
              <a:t>أي </a:t>
            </a:r>
            <a:r>
              <a:rPr lang="ar-IQ" sz="3200" dirty="0">
                <a:latin typeface="Adobe Arabic" panose="02040503050201020203" pitchFamily="18" charset="-78"/>
                <a:cs typeface="Adobe Arabic" panose="02040503050201020203" pitchFamily="18" charset="-78"/>
              </a:rPr>
              <a:t>أن ھذه المستشعرات السالبة تقیس </a:t>
            </a:r>
            <a:r>
              <a:rPr lang="ar-IQ" sz="3200" dirty="0" smtClean="0">
                <a:latin typeface="Adobe Arabic" panose="02040503050201020203" pitchFamily="18" charset="-78"/>
                <a:cs typeface="Adobe Arabic" panose="02040503050201020203" pitchFamily="18" charset="-78"/>
              </a:rPr>
              <a:t>الطاقة فقط </a:t>
            </a:r>
            <a:r>
              <a:rPr lang="ar-IQ" sz="3200" dirty="0">
                <a:latin typeface="Adobe Arabic" panose="02040503050201020203" pitchFamily="18" charset="-78"/>
                <a:cs typeface="Adobe Arabic" panose="02040503050201020203" pitchFamily="18" charset="-78"/>
              </a:rPr>
              <a:t>عندما یكون ھذا المصدر الطبیعي متاحا، وبالنسبة للطاقة المنعكسة فأن ھذا یحدث فقط </a:t>
            </a:r>
            <a:r>
              <a:rPr lang="ar-IQ" sz="3200" dirty="0" smtClean="0">
                <a:latin typeface="Adobe Arabic" panose="02040503050201020203" pitchFamily="18" charset="-78"/>
                <a:cs typeface="Adobe Arabic" panose="02040503050201020203" pitchFamily="18" charset="-78"/>
              </a:rPr>
              <a:t>في النھار </a:t>
            </a:r>
            <a:r>
              <a:rPr lang="ar-IQ" sz="3200" dirty="0">
                <a:latin typeface="Adobe Arabic" panose="02040503050201020203" pitchFamily="18" charset="-78"/>
                <a:cs typeface="Adobe Arabic" panose="02040503050201020203" pitchFamily="18" charset="-78"/>
              </a:rPr>
              <a:t>فلا توجد طاقة منعكسة في اللیل. أما الطاقة المنبعثة فمن الممكن قیاسھا و تحسسھا نھارا </a:t>
            </a:r>
            <a:r>
              <a:rPr lang="ar-IQ" sz="3200" dirty="0" smtClean="0">
                <a:latin typeface="Adobe Arabic" panose="02040503050201020203" pitchFamily="18" charset="-78"/>
                <a:cs typeface="Adobe Arabic" panose="02040503050201020203" pitchFamily="18" charset="-78"/>
              </a:rPr>
              <a:t>أو</a:t>
            </a:r>
            <a:r>
              <a:rPr lang="en-US" sz="3200" dirty="0" smtClean="0">
                <a:latin typeface="Adobe Arabic" panose="02040503050201020203" pitchFamily="18" charset="-78"/>
                <a:cs typeface="Adobe Arabic" panose="02040503050201020203" pitchFamily="18" charset="-78"/>
              </a:rPr>
              <a:t> </a:t>
            </a:r>
            <a:r>
              <a:rPr lang="ar-IQ" sz="3200" dirty="0" smtClean="0">
                <a:latin typeface="Adobe Arabic" panose="02040503050201020203" pitchFamily="18" charset="-78"/>
                <a:cs typeface="Adobe Arabic" panose="02040503050201020203" pitchFamily="18" charset="-78"/>
              </a:rPr>
              <a:t>لیلا </a:t>
            </a:r>
            <a:r>
              <a:rPr lang="ar-IQ" sz="3200" dirty="0">
                <a:latin typeface="Adobe Arabic" panose="02040503050201020203" pitchFamily="18" charset="-78"/>
                <a:cs typeface="Adobe Arabic" panose="02040503050201020203" pitchFamily="18" charset="-78"/>
              </a:rPr>
              <a:t>طالما كانت كمیتھا كافیة بحیث تسمح </a:t>
            </a:r>
            <a:r>
              <a:rPr lang="ar-IQ" sz="3200" dirty="0" smtClean="0">
                <a:latin typeface="Adobe Arabic" panose="02040503050201020203" pitchFamily="18" charset="-78"/>
                <a:cs typeface="Adobe Arabic" panose="02040503050201020203" pitchFamily="18" charset="-78"/>
              </a:rPr>
              <a:t>بالتحسس </a:t>
            </a:r>
            <a:r>
              <a:rPr lang="ar-IQ" sz="3200" dirty="0">
                <a:latin typeface="Adobe Arabic" panose="02040503050201020203" pitchFamily="18" charset="-78"/>
                <a:cs typeface="Adobe Arabic" panose="02040503050201020203" pitchFamily="18" charset="-78"/>
              </a:rPr>
              <a:t>.</a:t>
            </a:r>
            <a:br>
              <a:rPr lang="ar-IQ" sz="3200" dirty="0">
                <a:latin typeface="Adobe Arabic" panose="02040503050201020203" pitchFamily="18" charset="-78"/>
                <a:cs typeface="Adobe Arabic" panose="02040503050201020203" pitchFamily="18" charset="-78"/>
              </a:rPr>
            </a:br>
            <a:endParaRPr lang="ar-IQ" sz="32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873216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descr="https://upload.wikimedia.org/wikipedia/commons/6/61/Remote_Sensing_Illustration.jpg"/>
          <p:cNvSpPr>
            <a:spLocks noChangeAspect="1" noChangeArrowheads="1"/>
          </p:cNvSpPr>
          <p:nvPr/>
        </p:nvSpPr>
        <p:spPr bwMode="auto">
          <a:xfrm>
            <a:off x="8978504" y="748903"/>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ar-IQ" sz="1350"/>
          </a:p>
        </p:txBody>
      </p:sp>
      <p:sp>
        <p:nvSpPr>
          <p:cNvPr id="64516" name="AutoShape 4" descr="https://upload.wikimedia.org/wikipedia/commons/6/61/Remote_Sensing_Illustration.jpg"/>
          <p:cNvSpPr>
            <a:spLocks noChangeAspect="1" noChangeArrowheads="1"/>
          </p:cNvSpPr>
          <p:nvPr/>
        </p:nvSpPr>
        <p:spPr bwMode="auto">
          <a:xfrm>
            <a:off x="8978504" y="748903"/>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ar-IQ" sz="1350"/>
          </a:p>
        </p:txBody>
      </p:sp>
      <p:pic>
        <p:nvPicPr>
          <p:cNvPr id="4" name="صورة 3" descr="Remote_Sensing_Illustration.jpg"/>
          <p:cNvPicPr>
            <a:picLocks noChangeAspect="1"/>
          </p:cNvPicPr>
          <p:nvPr/>
        </p:nvPicPr>
        <p:blipFill>
          <a:blip r:embed="rId2" cstate="print"/>
          <a:stretch>
            <a:fillRect/>
          </a:stretch>
        </p:blipFill>
        <p:spPr>
          <a:xfrm>
            <a:off x="1128410" y="264744"/>
            <a:ext cx="6943248" cy="6489964"/>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1085851"/>
            <a:ext cx="8696152" cy="5472891"/>
          </a:xfrm>
        </p:spPr>
        <p:txBody>
          <a:bodyPr>
            <a:noAutofit/>
          </a:bodyPr>
          <a:lstStyle/>
          <a:p>
            <a:pPr marL="0" indent="0" algn="just">
              <a:buNone/>
            </a:pPr>
            <a:r>
              <a:rPr lang="ar-IQ" sz="3600" dirty="0" smtClean="0">
                <a:latin typeface="Adobe Arabic" panose="02040503050201020203" pitchFamily="18" charset="-78"/>
                <a:cs typeface="Adobe Arabic" panose="02040503050201020203" pitchFamily="18" charset="-78"/>
              </a:rPr>
              <a:t>على </a:t>
            </a:r>
            <a:r>
              <a:rPr lang="ar-IQ" sz="3600" dirty="0">
                <a:latin typeface="Adobe Arabic" panose="02040503050201020203" pitchFamily="18" charset="-78"/>
                <a:cs typeface="Adobe Arabic" panose="02040503050201020203" pitchFamily="18" charset="-78"/>
              </a:rPr>
              <a:t>الجانب الاخر فأن أجھزة الاستشعار أو المستشعرات الموجبة أو الایجابیة  </a:t>
            </a:r>
            <a:r>
              <a:rPr lang="en-GB" sz="3600" dirty="0">
                <a:latin typeface="Adobe Arabic" panose="02040503050201020203" pitchFamily="18" charset="-78"/>
                <a:cs typeface="Adobe Arabic" panose="02040503050201020203" pitchFamily="18" charset="-78"/>
              </a:rPr>
              <a:t>active</a:t>
            </a:r>
            <a:r>
              <a:rPr lang="ar-IQ" sz="3600" dirty="0">
                <a:latin typeface="Adobe Arabic" panose="02040503050201020203" pitchFamily="18" charset="-78"/>
                <a:cs typeface="Adobe Arabic" panose="02040503050201020203" pitchFamily="18" charset="-78"/>
              </a:rPr>
              <a:t> </a:t>
            </a:r>
            <a:r>
              <a:rPr lang="en-GB" sz="3600" dirty="0">
                <a:latin typeface="Adobe Arabic" panose="02040503050201020203" pitchFamily="18" charset="-78"/>
                <a:cs typeface="Adobe Arabic" panose="02040503050201020203" pitchFamily="18" charset="-78"/>
              </a:rPr>
              <a:t>sensors</a:t>
            </a:r>
            <a:r>
              <a:rPr lang="ar-IQ" sz="3600" dirty="0">
                <a:latin typeface="Adobe Arabic" panose="02040503050201020203" pitchFamily="18" charset="-78"/>
                <a:cs typeface="Adobe Arabic" panose="02040503050201020203" pitchFamily="18" charset="-78"/>
              </a:rPr>
              <a:t> تستخدم طاقتھا الخاصة للإضاءة أو التحسس، فھي تبث الاشعاع الموجه الى </a:t>
            </a:r>
            <a:r>
              <a:rPr lang="ar-IQ" sz="3600" dirty="0" err="1">
                <a:latin typeface="Adobe Arabic" panose="02040503050201020203" pitchFamily="18" charset="-78"/>
                <a:cs typeface="Adobe Arabic" panose="02040503050201020203" pitchFamily="18" charset="-78"/>
              </a:rPr>
              <a:t>الأ</a:t>
            </a:r>
            <a:r>
              <a:rPr lang="ar-IQ" sz="3600" dirty="0">
                <a:latin typeface="Adobe Arabic" panose="02040503050201020203" pitchFamily="18" charset="-78"/>
                <a:cs typeface="Adobe Arabic" panose="02040503050201020203" pitchFamily="18" charset="-78"/>
              </a:rPr>
              <a:t>ھ</a:t>
            </a:r>
            <a:r>
              <a:rPr lang="ar-IQ" sz="3600" dirty="0" err="1">
                <a:latin typeface="Adobe Arabic" panose="02040503050201020203" pitchFamily="18" charset="-78"/>
                <a:cs typeface="Adobe Arabic" panose="02040503050201020203" pitchFamily="18" charset="-78"/>
              </a:rPr>
              <a:t>داف</a:t>
            </a:r>
            <a:r>
              <a:rPr lang="ar-IQ" sz="3600" dirty="0">
                <a:latin typeface="Adobe Arabic" panose="02040503050201020203" pitchFamily="18" charset="-78"/>
                <a:cs typeface="Adobe Arabic" panose="02040503050201020203" pitchFamily="18" charset="-78"/>
              </a:rPr>
              <a:t> الأرضیة ثم تستقبله و تسجله بعد </a:t>
            </a:r>
            <a:r>
              <a:rPr lang="ar-IQ" sz="3600" dirty="0" err="1">
                <a:latin typeface="Adobe Arabic" panose="02040503050201020203" pitchFamily="18" charset="-78"/>
                <a:cs typeface="Adobe Arabic" panose="02040503050201020203" pitchFamily="18" charset="-78"/>
              </a:rPr>
              <a:t>انعكاسه.</a:t>
            </a:r>
            <a:r>
              <a:rPr lang="ar-IQ" sz="3600" dirty="0">
                <a:latin typeface="Adobe Arabic" panose="02040503050201020203" pitchFamily="18" charset="-78"/>
                <a:cs typeface="Adobe Arabic" panose="02040503050201020203" pitchFamily="18" charset="-78"/>
              </a:rPr>
              <a:t> ومن ممیزات المستشعرات الموجبة أنھا تعمل في أي وقت من الیوم أو فصول </a:t>
            </a:r>
            <a:r>
              <a:rPr lang="ar-IQ" sz="3600" dirty="0" smtClean="0">
                <a:latin typeface="Adobe Arabic" panose="02040503050201020203" pitchFamily="18" charset="-78"/>
                <a:cs typeface="Adobe Arabic" panose="02040503050201020203" pitchFamily="18" charset="-78"/>
              </a:rPr>
              <a:t>السنة. </a:t>
            </a:r>
            <a:r>
              <a:rPr lang="ar-IQ" sz="3600" dirty="0">
                <a:latin typeface="Adobe Arabic" panose="02040503050201020203" pitchFamily="18" charset="-78"/>
                <a:cs typeface="Adobe Arabic" panose="02040503050201020203" pitchFamily="18" charset="-78"/>
              </a:rPr>
              <a:t>لكن ھذه المستشعرات الموجبة تتطلب تولید كمیة كبیرة من الطاقة تكفي لإضاءة الأھداف، ومن أمثلتھا مستشعرات مستشعرات الرادار المعروفة باسم </a:t>
            </a:r>
            <a:r>
              <a:rPr lang="en-US" sz="3600" dirty="0">
                <a:latin typeface="Adobe Arabic" panose="02040503050201020203" pitchFamily="18" charset="-78"/>
                <a:cs typeface="Adobe Arabic" panose="02040503050201020203" pitchFamily="18" charset="-78"/>
              </a:rPr>
              <a:t>Synthetic Aperture Radar (SAR) </a:t>
            </a:r>
            <a:r>
              <a:rPr lang="ar-IQ" sz="3600" dirty="0" smtClean="0">
                <a:latin typeface="Adobe Arabic" panose="02040503050201020203" pitchFamily="18" charset="-78"/>
                <a:cs typeface="Adobe Arabic" panose="02040503050201020203" pitchFamily="18" charset="-78"/>
              </a:rPr>
              <a:t>.</a:t>
            </a:r>
            <a:endParaRPr lang="ar-IQ" sz="36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7220332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464" y="243191"/>
            <a:ext cx="8667346" cy="6431929"/>
          </a:xfrm>
        </p:spPr>
        <p:txBody>
          <a:bodyPr>
            <a:noAutofit/>
          </a:bodyPr>
          <a:lstStyle/>
          <a:p>
            <a:pPr marL="0" indent="0" algn="just">
              <a:buNone/>
            </a:pPr>
            <a:r>
              <a:rPr lang="ar-IQ" sz="2800" b="1" dirty="0">
                <a:latin typeface="Adobe Arabic" panose="02040503050201020203" pitchFamily="18" charset="-78"/>
                <a:ea typeface="Adobe Song Std L" panose="02020300000000000000" pitchFamily="18" charset="-128"/>
                <a:cs typeface="Adobe Arabic" panose="02040503050201020203" pitchFamily="18" charset="-78"/>
              </a:rPr>
              <a:t>خصائص المرئیات:</a:t>
            </a:r>
          </a:p>
          <a:p>
            <a:pPr marL="0" indent="0" algn="just">
              <a:buNone/>
            </a:pPr>
            <a:r>
              <a:rPr lang="ar-IQ" sz="2800" dirty="0" smtClean="0">
                <a:latin typeface="Adobe Arabic" panose="02040503050201020203" pitchFamily="18" charset="-78"/>
                <a:ea typeface="Adobe Song Std L" panose="02020300000000000000" pitchFamily="18" charset="-128"/>
                <a:cs typeface="Adobe Arabic" panose="02040503050201020203" pitchFamily="18" charset="-78"/>
              </a:rPr>
              <a:t>ان </a:t>
            </a:r>
            <a:r>
              <a:rPr lang="ar-IQ" sz="2800" dirty="0">
                <a:latin typeface="Adobe Arabic" panose="02040503050201020203" pitchFamily="18" charset="-78"/>
                <a:ea typeface="Adobe Song Std L" panose="02020300000000000000" pitchFamily="18" charset="-128"/>
                <a:cs typeface="Adobe Arabic" panose="02040503050201020203" pitchFamily="18" charset="-78"/>
              </a:rPr>
              <a:t>الطاقة الكھرومغناطیسیة یمكن بیانھا أو تحسسھا سواء فوتوغرافیا </a:t>
            </a:r>
            <a:r>
              <a:rPr lang="en-GB" sz="2800" dirty="0">
                <a:latin typeface="Adobe Arabic" panose="02040503050201020203" pitchFamily="18" charset="-78"/>
                <a:ea typeface="Adobe Song Std L" panose="02020300000000000000" pitchFamily="18" charset="-128"/>
                <a:cs typeface="Adobe Arabic" panose="02040503050201020203" pitchFamily="18" charset="-78"/>
              </a:rPr>
              <a:t>photographic</a:t>
            </a:r>
            <a:r>
              <a:rPr lang="ar-IQ" sz="2800" dirty="0">
                <a:latin typeface="Adobe Arabic" panose="02040503050201020203" pitchFamily="18" charset="-78"/>
                <a:ea typeface="Adobe Song Std L" panose="02020300000000000000" pitchFamily="18" charset="-128"/>
                <a:cs typeface="Adobe Arabic" panose="02040503050201020203" pitchFamily="18" charset="-78"/>
              </a:rPr>
              <a:t> او</a:t>
            </a:r>
            <a:br>
              <a:rPr lang="ar-IQ" sz="2800" dirty="0">
                <a:latin typeface="Adobe Arabic" panose="02040503050201020203" pitchFamily="18" charset="-78"/>
                <a:ea typeface="Adobe Song Std L" panose="02020300000000000000" pitchFamily="18" charset="-128"/>
                <a:cs typeface="Adobe Arabic" panose="02040503050201020203" pitchFamily="18" charset="-78"/>
              </a:rPr>
            </a:br>
            <a:r>
              <a:rPr lang="ar-IQ" sz="2800" dirty="0">
                <a:latin typeface="Adobe Arabic" panose="02040503050201020203" pitchFamily="18" charset="-78"/>
                <a:ea typeface="Adobe Song Std L" panose="02020300000000000000" pitchFamily="18" charset="-128"/>
                <a:cs typeface="Adobe Arabic" panose="02040503050201020203" pitchFamily="18" charset="-78"/>
              </a:rPr>
              <a:t>الكترونیا</a:t>
            </a:r>
            <a:r>
              <a:rPr lang="en-US" sz="2800" dirty="0">
                <a:latin typeface="Adobe Arabic" panose="02040503050201020203" pitchFamily="18" charset="-78"/>
                <a:ea typeface="Adobe Song Std L" panose="02020300000000000000" pitchFamily="18" charset="-128"/>
                <a:cs typeface="Adobe Arabic" panose="02040503050201020203" pitchFamily="18" charset="-78"/>
              </a:rPr>
              <a:t>Electronic </a:t>
            </a:r>
            <a:r>
              <a:rPr lang="ar-IQ" sz="2800" dirty="0">
                <a:latin typeface="Adobe Arabic" panose="02040503050201020203" pitchFamily="18" charset="-78"/>
                <a:ea typeface="Adobe Song Std L" panose="02020300000000000000" pitchFamily="18" charset="-128"/>
                <a:cs typeface="Adobe Arabic" panose="02040503050201020203" pitchFamily="18" charset="-78"/>
              </a:rPr>
              <a:t> </a:t>
            </a:r>
            <a:r>
              <a:rPr lang="ar-IQ" sz="2800" dirty="0" err="1">
                <a:latin typeface="Adobe Arabic" panose="02040503050201020203" pitchFamily="18" charset="-78"/>
                <a:ea typeface="Adobe Song Std L" panose="02020300000000000000" pitchFamily="18" charset="-128"/>
                <a:cs typeface="Adobe Arabic" panose="02040503050201020203" pitchFamily="18" charset="-78"/>
              </a:rPr>
              <a:t>.</a:t>
            </a:r>
            <a:endParaRPr lang="ar-IQ" sz="2800" dirty="0">
              <a:latin typeface="Adobe Arabic" panose="02040503050201020203" pitchFamily="18" charset="-78"/>
              <a:ea typeface="Adobe Song Std L" panose="02020300000000000000" pitchFamily="18" charset="-128"/>
              <a:cs typeface="Adobe Arabic" panose="02040503050201020203" pitchFamily="18" charset="-78"/>
            </a:endParaRPr>
          </a:p>
          <a:p>
            <a:pPr marL="0" indent="0" algn="just">
              <a:buNone/>
            </a:pPr>
            <a:r>
              <a:rPr lang="ar-IQ" sz="2800" dirty="0">
                <a:latin typeface="Adobe Arabic" panose="02040503050201020203" pitchFamily="18" charset="-78"/>
                <a:ea typeface="Adobe Song Std L" panose="02020300000000000000" pitchFamily="18" charset="-128"/>
                <a:cs typeface="Adobe Arabic" panose="02040503050201020203" pitchFamily="18" charset="-78"/>
              </a:rPr>
              <a:t>تستخدم عملیة التصویر الفوتوغرافي التفاعلات الكیمائیة على سطح</a:t>
            </a:r>
            <a:br>
              <a:rPr lang="ar-IQ" sz="2800" dirty="0">
                <a:latin typeface="Adobe Arabic" panose="02040503050201020203" pitchFamily="18" charset="-78"/>
                <a:ea typeface="Adobe Song Std L" panose="02020300000000000000" pitchFamily="18" charset="-128"/>
                <a:cs typeface="Adobe Arabic" panose="02040503050201020203" pitchFamily="18" charset="-78"/>
              </a:rPr>
            </a:br>
            <a:r>
              <a:rPr lang="ar-IQ" sz="2800" dirty="0">
                <a:latin typeface="Adobe Arabic" panose="02040503050201020203" pitchFamily="18" charset="-78"/>
                <a:ea typeface="Adobe Song Std L" panose="02020300000000000000" pitchFamily="18" charset="-128"/>
                <a:cs typeface="Adobe Arabic" panose="02040503050201020203" pitchFamily="18" charset="-78"/>
              </a:rPr>
              <a:t>الفیلم الحساس لبیان و تسجیل تغیرات الطاقة. ومن المھم أن نفرق بین مصطلحي الصور</a:t>
            </a:r>
            <a:br>
              <a:rPr lang="ar-IQ" sz="2800" dirty="0">
                <a:latin typeface="Adobe Arabic" panose="02040503050201020203" pitchFamily="18" charset="-78"/>
                <a:ea typeface="Adobe Song Std L" panose="02020300000000000000" pitchFamily="18" charset="-128"/>
                <a:cs typeface="Adobe Arabic" panose="02040503050201020203" pitchFamily="18" charset="-78"/>
              </a:rPr>
            </a:br>
            <a:r>
              <a:rPr lang="ar-IQ" sz="2800" dirty="0">
                <a:latin typeface="Adobe Arabic" panose="02040503050201020203" pitchFamily="18" charset="-78"/>
                <a:ea typeface="Adobe Song Std L" panose="02020300000000000000" pitchFamily="18" charset="-128"/>
                <a:cs typeface="Adobe Arabic" panose="02040503050201020203" pitchFamily="18" charset="-78"/>
              </a:rPr>
              <a:t> </a:t>
            </a:r>
            <a:r>
              <a:rPr lang="en-GB" sz="2800" dirty="0">
                <a:latin typeface="Adobe Arabic" panose="02040503050201020203" pitchFamily="18" charset="-78"/>
                <a:ea typeface="Adobe Song Std L" panose="02020300000000000000" pitchFamily="18" charset="-128"/>
                <a:cs typeface="Adobe Arabic" panose="02040503050201020203" pitchFamily="18" charset="-78"/>
              </a:rPr>
              <a:t>photographs</a:t>
            </a:r>
            <a:r>
              <a:rPr lang="ar-IQ" sz="2800" dirty="0">
                <a:latin typeface="Adobe Arabic" panose="02040503050201020203" pitchFamily="18" charset="-78"/>
                <a:ea typeface="Adobe Song Std L" panose="02020300000000000000" pitchFamily="18" charset="-128"/>
                <a:cs typeface="Adobe Arabic" panose="02040503050201020203" pitchFamily="18" charset="-78"/>
              </a:rPr>
              <a:t> والمرئیات </a:t>
            </a:r>
            <a:r>
              <a:rPr lang="en-GB" sz="2800" dirty="0">
                <a:latin typeface="Adobe Arabic" panose="02040503050201020203" pitchFamily="18" charset="-78"/>
                <a:ea typeface="Adobe Song Std L" panose="02020300000000000000" pitchFamily="18" charset="-128"/>
                <a:cs typeface="Adobe Arabic" panose="02040503050201020203" pitchFamily="18" charset="-78"/>
              </a:rPr>
              <a:t>images</a:t>
            </a:r>
            <a:r>
              <a:rPr lang="ar-IQ" sz="2800" dirty="0">
                <a:latin typeface="Adobe Arabic" panose="02040503050201020203" pitchFamily="18" charset="-78"/>
                <a:ea typeface="Adobe Song Std L" panose="02020300000000000000" pitchFamily="18" charset="-128"/>
                <a:cs typeface="Adobe Arabic" panose="02040503050201020203" pitchFamily="18" charset="-78"/>
              </a:rPr>
              <a:t> في الاستشعار عن بعد. فالمرئیة تعبر عن التمثیل</a:t>
            </a:r>
            <a:br>
              <a:rPr lang="ar-IQ" sz="2800" dirty="0">
                <a:latin typeface="Adobe Arabic" panose="02040503050201020203" pitchFamily="18" charset="-78"/>
                <a:ea typeface="Adobe Song Std L" panose="02020300000000000000" pitchFamily="18" charset="-128"/>
                <a:cs typeface="Adobe Arabic" panose="02040503050201020203" pitchFamily="18" charset="-78"/>
              </a:rPr>
            </a:br>
            <a:r>
              <a:rPr lang="ar-IQ" sz="2800" dirty="0">
                <a:latin typeface="Adobe Arabic" panose="02040503050201020203" pitchFamily="18" charset="-78"/>
                <a:ea typeface="Adobe Song Std L" panose="02020300000000000000" pitchFamily="18" charset="-128"/>
                <a:cs typeface="Adobe Arabic" panose="02040503050201020203" pitchFamily="18" charset="-78"/>
              </a:rPr>
              <a:t>الصوري</a:t>
            </a:r>
            <a:r>
              <a:rPr lang="en-GB" sz="2800" dirty="0">
                <a:latin typeface="Adobe Arabic" panose="02040503050201020203" pitchFamily="18" charset="-78"/>
                <a:ea typeface="Adobe Song Std L" panose="02020300000000000000" pitchFamily="18" charset="-128"/>
                <a:cs typeface="Adobe Arabic" panose="02040503050201020203" pitchFamily="18" charset="-78"/>
              </a:rPr>
              <a:t>pictorial representation</a:t>
            </a:r>
            <a:r>
              <a:rPr lang="ar-IQ" sz="2800" dirty="0">
                <a:latin typeface="Adobe Arabic" panose="02040503050201020203" pitchFamily="18" charset="-78"/>
                <a:ea typeface="Adobe Song Std L" panose="02020300000000000000" pitchFamily="18" charset="-128"/>
                <a:cs typeface="Adobe Arabic" panose="02040503050201020203" pitchFamily="18" charset="-78"/>
              </a:rPr>
              <a:t> بغض النظر عن طول الموجة أو الجھاز المستخدم في</a:t>
            </a:r>
            <a:br>
              <a:rPr lang="ar-IQ" sz="2800" dirty="0">
                <a:latin typeface="Adobe Arabic" panose="02040503050201020203" pitchFamily="18" charset="-78"/>
                <a:ea typeface="Adobe Song Std L" panose="02020300000000000000" pitchFamily="18" charset="-128"/>
                <a:cs typeface="Adobe Arabic" panose="02040503050201020203" pitchFamily="18" charset="-78"/>
              </a:rPr>
            </a:br>
            <a:r>
              <a:rPr lang="ar-IQ" sz="2800" dirty="0">
                <a:latin typeface="Adobe Arabic" panose="02040503050201020203" pitchFamily="18" charset="-78"/>
                <a:ea typeface="Adobe Song Std L" panose="02020300000000000000" pitchFamily="18" charset="-128"/>
                <a:cs typeface="Adobe Arabic" panose="02040503050201020203" pitchFamily="18" charset="-78"/>
              </a:rPr>
              <a:t>بیان و تسجیل الطاقة الكھرومغناطیسیة. </a:t>
            </a:r>
          </a:p>
          <a:p>
            <a:pPr marL="0" indent="0" algn="just">
              <a:buNone/>
            </a:pPr>
            <a:r>
              <a:rPr lang="ar-IQ" sz="2800" dirty="0">
                <a:latin typeface="Adobe Arabic" panose="02040503050201020203" pitchFamily="18" charset="-78"/>
                <a:ea typeface="Adobe Song Std L" panose="02020300000000000000" pitchFamily="18" charset="-128"/>
                <a:cs typeface="Adobe Arabic" panose="02040503050201020203" pitchFamily="18" charset="-78"/>
              </a:rPr>
              <a:t>أما الصورة فتعود الي نوع محدد من المرئیات وھي التي</a:t>
            </a:r>
            <a:br>
              <a:rPr lang="ar-IQ" sz="2800" dirty="0">
                <a:latin typeface="Adobe Arabic" panose="02040503050201020203" pitchFamily="18" charset="-78"/>
                <a:ea typeface="Adobe Song Std L" panose="02020300000000000000" pitchFamily="18" charset="-128"/>
                <a:cs typeface="Adobe Arabic" panose="02040503050201020203" pitchFamily="18" charset="-78"/>
              </a:rPr>
            </a:br>
            <a:r>
              <a:rPr lang="ar-IQ" sz="2800" dirty="0">
                <a:latin typeface="Adobe Arabic" panose="02040503050201020203" pitchFamily="18" charset="-78"/>
                <a:ea typeface="Adobe Song Std L" panose="02020300000000000000" pitchFamily="18" charset="-128"/>
                <a:cs typeface="Adobe Arabic" panose="02040503050201020203" pitchFamily="18" charset="-78"/>
              </a:rPr>
              <a:t>يتم فیھا استخدام الأفلام لبیان و تسجیل الطاقة. وعادة فأن الصور یتم تسجیلھا في نطاق أطوال</a:t>
            </a:r>
            <a:br>
              <a:rPr lang="ar-IQ" sz="2800" dirty="0">
                <a:latin typeface="Adobe Arabic" panose="02040503050201020203" pitchFamily="18" charset="-78"/>
                <a:ea typeface="Adobe Song Std L" panose="02020300000000000000" pitchFamily="18" charset="-128"/>
                <a:cs typeface="Adobe Arabic" panose="02040503050201020203" pitchFamily="18" charset="-78"/>
              </a:rPr>
            </a:br>
            <a:r>
              <a:rPr lang="ar-IQ" sz="2800" dirty="0">
                <a:latin typeface="Adobe Arabic" panose="02040503050201020203" pitchFamily="18" charset="-78"/>
                <a:ea typeface="Adobe Song Std L" panose="02020300000000000000" pitchFamily="18" charset="-128"/>
                <a:cs typeface="Adobe Arabic" panose="02040503050201020203" pitchFamily="18" charset="-78"/>
              </a:rPr>
              <a:t>الموجات من 0.3 الى </a:t>
            </a:r>
            <a:r>
              <a:rPr lang="ar-IQ" sz="2800" dirty="0" smtClean="0">
                <a:latin typeface="Adobe Arabic" panose="02040503050201020203" pitchFamily="18" charset="-78"/>
                <a:ea typeface="Adobe Song Std L" panose="02020300000000000000" pitchFamily="18" charset="-128"/>
                <a:cs typeface="Adobe Arabic" panose="02040503050201020203" pitchFamily="18" charset="-78"/>
              </a:rPr>
              <a:t>0.9 مایكرومتر</a:t>
            </a:r>
            <a:r>
              <a:rPr lang="ar-IQ" sz="2800" dirty="0">
                <a:latin typeface="Adobe Arabic" panose="02040503050201020203" pitchFamily="18" charset="-78"/>
                <a:ea typeface="Adobe Song Std L" panose="02020300000000000000" pitchFamily="18" charset="-128"/>
                <a:cs typeface="Adobe Arabic" panose="02040503050201020203" pitchFamily="18" charset="-78"/>
              </a:rPr>
              <a:t>، أي نطاق الضوء المرئي و الاشعة تحت الحمراء. </a:t>
            </a:r>
            <a:br>
              <a:rPr lang="ar-IQ" sz="2800" dirty="0">
                <a:latin typeface="Adobe Arabic" panose="02040503050201020203" pitchFamily="18" charset="-78"/>
                <a:ea typeface="Adobe Song Std L" panose="02020300000000000000" pitchFamily="18" charset="-128"/>
                <a:cs typeface="Adobe Arabic" panose="02040503050201020203" pitchFamily="18" charset="-78"/>
              </a:rPr>
            </a:br>
            <a:endParaRPr lang="ar-IQ" sz="2800" dirty="0">
              <a:latin typeface="Adobe Arabic" panose="02040503050201020203" pitchFamily="18" charset="-78"/>
              <a:ea typeface="Adobe Song Std L" panose="02020300000000000000" pitchFamily="18" charset="-128"/>
              <a:cs typeface="Adobe Arabic" panose="02040503050201020203" pitchFamily="18" charset="-78"/>
            </a:endParaRPr>
          </a:p>
        </p:txBody>
      </p:sp>
    </p:spTree>
    <p:extLst>
      <p:ext uri="{BB962C8B-B14F-4D97-AF65-F5344CB8AC3E}">
        <p14:creationId xmlns:p14="http://schemas.microsoft.com/office/powerpoint/2010/main" val="34666263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1" y="291829"/>
            <a:ext cx="8733978" cy="6371617"/>
          </a:xfrm>
        </p:spPr>
        <p:txBody>
          <a:bodyPr>
            <a:normAutofit fontScale="92500" lnSpcReduction="10000"/>
          </a:bodyPr>
          <a:lstStyle/>
          <a:p>
            <a:pPr marL="0" indent="0" algn="just">
              <a:buNone/>
            </a:pPr>
            <a:r>
              <a:rPr lang="ar-IQ" sz="3600" dirty="0">
                <a:latin typeface="Adobe Arabic" panose="02040503050201020203" pitchFamily="18" charset="-78"/>
                <a:cs typeface="Adobe Arabic" panose="02040503050201020203" pitchFamily="18" charset="-78"/>
              </a:rPr>
              <a:t>ومن هنا یمكن للصورة أن یتم تمثیلھا و عرضھا بصورة رقمیة </a:t>
            </a:r>
            <a:r>
              <a:rPr lang="en-GB" sz="3600" dirty="0">
                <a:latin typeface="Adobe Arabic" panose="02040503050201020203" pitchFamily="18" charset="-78"/>
                <a:cs typeface="Adobe Arabic" panose="02040503050201020203" pitchFamily="18" charset="-78"/>
              </a:rPr>
              <a:t>digital format</a:t>
            </a:r>
            <a:r>
              <a:rPr lang="ar-IQ" sz="3600" dirty="0">
                <a:latin typeface="Adobe Arabic" panose="02040503050201020203" pitchFamily="18" charset="-78"/>
                <a:cs typeface="Adobe Arabic" panose="02040503050201020203" pitchFamily="18" charset="-78"/>
              </a:rPr>
              <a:t> ومن خلال تقسیم الصورة الي اقسام صغیرة متساویة المساحة و الشكل وھي ما یطلق علیھا اسم الخلایا او </a:t>
            </a:r>
            <a:r>
              <a:rPr lang="ar-IQ" sz="3600" dirty="0" err="1">
                <a:latin typeface="Adobe Arabic" panose="02040503050201020203" pitchFamily="18" charset="-78"/>
                <a:cs typeface="Adobe Arabic" panose="02040503050201020203" pitchFamily="18" charset="-78"/>
              </a:rPr>
              <a:t>البكسل</a:t>
            </a:r>
            <a:r>
              <a:rPr lang="ar-IQ" sz="3600" dirty="0">
                <a:latin typeface="Adobe Arabic" panose="02040503050201020203" pitchFamily="18" charset="-78"/>
                <a:cs typeface="Adobe Arabic" panose="02040503050201020203" pitchFamily="18" charset="-78"/>
              </a:rPr>
              <a:t> </a:t>
            </a:r>
            <a:r>
              <a:rPr lang="ar-IQ" sz="3600" dirty="0" err="1">
                <a:latin typeface="Adobe Arabic" panose="02040503050201020203" pitchFamily="18" charset="-78"/>
                <a:cs typeface="Adobe Arabic" panose="02040503050201020203" pitchFamily="18" charset="-78"/>
              </a:rPr>
              <a:t>.</a:t>
            </a:r>
            <a:r>
              <a:rPr lang="ar-IQ" sz="3600" dirty="0">
                <a:latin typeface="Adobe Arabic" panose="02040503050201020203" pitchFamily="18" charset="-78"/>
                <a:cs typeface="Adobe Arabic" panose="02040503050201020203" pitchFamily="18" charset="-78"/>
              </a:rPr>
              <a:t> </a:t>
            </a:r>
            <a:r>
              <a:rPr lang="en-GB" sz="3600" dirty="0">
                <a:latin typeface="Adobe Arabic" panose="02040503050201020203" pitchFamily="18" charset="-78"/>
                <a:cs typeface="Adobe Arabic" panose="02040503050201020203" pitchFamily="18" charset="-78"/>
              </a:rPr>
              <a:t>Pixels</a:t>
            </a:r>
            <a:r>
              <a:rPr lang="ar-IQ" sz="3600" dirty="0">
                <a:latin typeface="Adobe Arabic" panose="02040503050201020203" pitchFamily="18" charset="-78"/>
                <a:cs typeface="Adobe Arabic" panose="02040503050201020203" pitchFamily="18" charset="-78"/>
              </a:rPr>
              <a:t> وھ</a:t>
            </a:r>
            <a:r>
              <a:rPr lang="ar-IQ" sz="3600" dirty="0" err="1">
                <a:latin typeface="Adobe Arabic" panose="02040503050201020203" pitchFamily="18" charset="-78"/>
                <a:cs typeface="Adobe Arabic" panose="02040503050201020203" pitchFamily="18" charset="-78"/>
              </a:rPr>
              <a:t>ذه</a:t>
            </a:r>
            <a:r>
              <a:rPr lang="ar-IQ" sz="3600" dirty="0">
                <a:latin typeface="Adobe Arabic" panose="02040503050201020203" pitchFamily="18" charset="-78"/>
                <a:cs typeface="Adobe Arabic" panose="02040503050201020203" pitchFamily="18" charset="-78"/>
              </a:rPr>
              <a:t> الخلایا تمثل درجة اللمعان </a:t>
            </a:r>
            <a:r>
              <a:rPr lang="en-GB" sz="3600" dirty="0">
                <a:latin typeface="Adobe Arabic" panose="02040503050201020203" pitchFamily="18" charset="-78"/>
                <a:cs typeface="Adobe Arabic" panose="02040503050201020203" pitchFamily="18" charset="-78"/>
              </a:rPr>
              <a:t>brightness</a:t>
            </a:r>
            <a:r>
              <a:rPr lang="ar-IQ" sz="3600" dirty="0">
                <a:latin typeface="Adobe Arabic" panose="02040503050201020203" pitchFamily="18" charset="-78"/>
                <a:cs typeface="Adobe Arabic" panose="02040503050201020203" pitchFamily="18" charset="-78"/>
              </a:rPr>
              <a:t> لكل مساحة بواسطة قیمة </a:t>
            </a:r>
            <a:r>
              <a:rPr lang="ar-IQ" sz="3600" dirty="0" smtClean="0">
                <a:latin typeface="Adobe Arabic" panose="02040503050201020203" pitchFamily="18" charset="-78"/>
                <a:cs typeface="Adobe Arabic" panose="02040503050201020203" pitchFamily="18" charset="-78"/>
              </a:rPr>
              <a:t>رقمیة</a:t>
            </a:r>
            <a:r>
              <a:rPr lang="en-GB" sz="3600" dirty="0">
                <a:latin typeface="Adobe Arabic" panose="02040503050201020203" pitchFamily="18" charset="-78"/>
                <a:cs typeface="Adobe Arabic" panose="02040503050201020203" pitchFamily="18" charset="-78"/>
              </a:rPr>
              <a:t> number</a:t>
            </a:r>
            <a:r>
              <a:rPr lang="ar-IQ" sz="3600" dirty="0" smtClean="0">
                <a:latin typeface="Adobe Arabic" panose="02040503050201020203" pitchFamily="18" charset="-78"/>
                <a:cs typeface="Adobe Arabic" panose="02040503050201020203" pitchFamily="18" charset="-78"/>
              </a:rPr>
              <a:t> </a:t>
            </a:r>
            <a:r>
              <a:rPr lang="en-GB" sz="3600" dirty="0" smtClean="0">
                <a:latin typeface="Adobe Arabic" panose="02040503050201020203" pitchFamily="18" charset="-78"/>
                <a:cs typeface="Adobe Arabic" panose="02040503050201020203" pitchFamily="18" charset="-78"/>
              </a:rPr>
              <a:t>digital</a:t>
            </a:r>
            <a:r>
              <a:rPr lang="ar-IQ" sz="3600" dirty="0" smtClean="0">
                <a:latin typeface="Adobe Arabic" panose="02040503050201020203" pitchFamily="18" charset="-78"/>
                <a:cs typeface="Adobe Arabic" panose="02040503050201020203" pitchFamily="18" charset="-78"/>
              </a:rPr>
              <a:t>.</a:t>
            </a:r>
            <a:endParaRPr lang="ar-IQ" sz="3600" dirty="0">
              <a:latin typeface="Adobe Arabic" panose="02040503050201020203" pitchFamily="18" charset="-78"/>
              <a:cs typeface="Adobe Arabic" panose="02040503050201020203" pitchFamily="18" charset="-78"/>
            </a:endParaRPr>
          </a:p>
          <a:p>
            <a:pPr marL="0" indent="0" algn="just">
              <a:buNone/>
            </a:pPr>
            <a:r>
              <a:rPr lang="ar-IQ" sz="3600" dirty="0">
                <a:latin typeface="Adobe Arabic" panose="02040503050201020203" pitchFamily="18" charset="-78"/>
                <a:cs typeface="Adobe Arabic" panose="02040503050201020203" pitchFamily="18" charset="-78"/>
              </a:rPr>
              <a:t> أي أننا قد حولنا الصورة الفوتوغرافیة الأصلیة الي مرئیة رقمیة، وھو ما یحدث عندما نقوم بعملیة المسح الضوئي </a:t>
            </a:r>
            <a:r>
              <a:rPr lang="en-GB" sz="3600" dirty="0">
                <a:latin typeface="Adobe Arabic" panose="02040503050201020203" pitchFamily="18" charset="-78"/>
                <a:cs typeface="Adobe Arabic" panose="02040503050201020203" pitchFamily="18" charset="-78"/>
              </a:rPr>
              <a:t>scanning</a:t>
            </a:r>
            <a:r>
              <a:rPr lang="ar-IQ" sz="3600" dirty="0">
                <a:latin typeface="Adobe Arabic" panose="02040503050201020203" pitchFamily="18" charset="-78"/>
                <a:cs typeface="Adobe Arabic" panose="02040503050201020203" pitchFamily="18" charset="-78"/>
              </a:rPr>
              <a:t>للصورة. أما المستشعرات التي تتحسس وتسجل الطاقة بصورة الكترونیة فأنھا تتبع نفس المنھج من خلال تسجیل الطاقة في مصفوفة رقمیة من البدایة</a:t>
            </a:r>
            <a:br>
              <a:rPr lang="ar-IQ" sz="3600" dirty="0">
                <a:latin typeface="Adobe Arabic" panose="02040503050201020203" pitchFamily="18" charset="-78"/>
                <a:cs typeface="Adobe Arabic" panose="02040503050201020203" pitchFamily="18" charset="-78"/>
              </a:rPr>
            </a:br>
            <a:r>
              <a:rPr lang="ar-IQ" sz="3600" dirty="0">
                <a:latin typeface="Adobe Arabic" panose="02040503050201020203" pitchFamily="18" charset="-78"/>
                <a:cs typeface="Adobe Arabic" panose="02040503050201020203" pitchFamily="18" charset="-78"/>
              </a:rPr>
              <a:t/>
            </a:r>
            <a:br>
              <a:rPr lang="ar-IQ" sz="3600" dirty="0">
                <a:latin typeface="Adobe Arabic" panose="02040503050201020203" pitchFamily="18" charset="-78"/>
                <a:cs typeface="Adobe Arabic" panose="02040503050201020203" pitchFamily="18" charset="-78"/>
              </a:rPr>
            </a:br>
            <a:endParaRPr lang="ar-IQ" sz="36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101744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http://cdn.bigshotcamera.com/images/learn/Section03_Figure04_Digital_visual.png"/>
          <p:cNvPicPr>
            <a:picLocks noChangeAspect="1" noChangeArrowheads="1"/>
          </p:cNvPicPr>
          <p:nvPr/>
        </p:nvPicPr>
        <p:blipFill>
          <a:blip r:embed="rId2" cstate="print"/>
          <a:srcRect/>
          <a:stretch>
            <a:fillRect/>
          </a:stretch>
        </p:blipFill>
        <p:spPr bwMode="auto">
          <a:xfrm>
            <a:off x="-25974" y="1097280"/>
            <a:ext cx="9148265" cy="490347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88985" y="908322"/>
            <a:ext cx="6825026" cy="5143500"/>
            <a:chOff x="1585314" y="0"/>
            <a:chExt cx="9100034" cy="6858000"/>
          </a:xfrm>
        </p:grpSpPr>
        <p:sp>
          <p:nvSpPr>
            <p:cNvPr id="4" name="TextBox 3"/>
            <p:cNvSpPr txBox="1"/>
            <p:nvPr/>
          </p:nvSpPr>
          <p:spPr>
            <a:xfrm>
              <a:off x="2898843" y="3394953"/>
              <a:ext cx="447472" cy="400109"/>
            </a:xfrm>
            <a:prstGeom prst="rect">
              <a:avLst/>
            </a:prstGeom>
            <a:noFill/>
          </p:spPr>
          <p:txBody>
            <a:bodyPr wrap="square" rtlCol="1">
              <a:spAutoFit/>
            </a:bodyPr>
            <a:lstStyle/>
            <a:p>
              <a:endParaRPr lang="ar-IQ" sz="1350" dirty="0"/>
            </a:p>
          </p:txBody>
        </p:sp>
        <p:pic>
          <p:nvPicPr>
            <p:cNvPr id="25602" name="Picture 2" descr="http://staff.aub.edu.lb/~webeco/rs%20lectures_files/image003.gif"/>
            <p:cNvPicPr>
              <a:picLocks noChangeAspect="1" noChangeArrowheads="1"/>
            </p:cNvPicPr>
            <p:nvPr/>
          </p:nvPicPr>
          <p:blipFill>
            <a:blip r:embed="rId2" cstate="print"/>
            <a:srcRect/>
            <a:stretch>
              <a:fillRect/>
            </a:stretch>
          </p:blipFill>
          <p:spPr bwMode="auto">
            <a:xfrm>
              <a:off x="1585314" y="0"/>
              <a:ext cx="9100034" cy="6858000"/>
            </a:xfrm>
            <a:prstGeom prst="rect">
              <a:avLst/>
            </a:prstGeom>
            <a:noFill/>
          </p:spPr>
        </p:pic>
        <p:sp>
          <p:nvSpPr>
            <p:cNvPr id="2" name="TextBox 1"/>
            <p:cNvSpPr txBox="1"/>
            <p:nvPr/>
          </p:nvSpPr>
          <p:spPr>
            <a:xfrm>
              <a:off x="4679004" y="6108971"/>
              <a:ext cx="2178995" cy="677108"/>
            </a:xfrm>
            <a:prstGeom prst="rect">
              <a:avLst/>
            </a:prstGeom>
            <a:noFill/>
          </p:spPr>
          <p:txBody>
            <a:bodyPr wrap="square" rtlCol="1">
              <a:spAutoFit/>
            </a:bodyPr>
            <a:lstStyle/>
            <a:p>
              <a:pPr algn="ctr"/>
              <a:r>
                <a:rPr lang="en-US" sz="1350" dirty="0"/>
                <a:t>Remote sensing elements</a:t>
              </a:r>
              <a:endParaRPr lang="ar-IQ" sz="1350" dirty="0"/>
            </a:p>
          </p:txBody>
        </p:sp>
      </p:grpSp>
    </p:spTree>
    <p:extLst>
      <p:ext uri="{BB962C8B-B14F-4D97-AF65-F5344CB8AC3E}">
        <p14:creationId xmlns:p14="http://schemas.microsoft.com/office/powerpoint/2010/main" val="33229767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0030" y="398835"/>
            <a:ext cx="8719144" cy="6245156"/>
          </a:xfrm>
        </p:spPr>
        <p:txBody>
          <a:bodyPr>
            <a:noAutofit/>
          </a:bodyPr>
          <a:lstStyle/>
          <a:p>
            <a:pPr marL="0" indent="0" algn="just">
              <a:buNone/>
            </a:pPr>
            <a:r>
              <a:rPr lang="ar-IQ" sz="3200" dirty="0" smtClean="0">
                <a:latin typeface="Adobe Arabic" panose="02040503050201020203" pitchFamily="18" charset="-78"/>
                <a:cs typeface="Adobe Arabic" panose="02040503050201020203" pitchFamily="18" charset="-78"/>
              </a:rPr>
              <a:t> </a:t>
            </a:r>
            <a:r>
              <a:rPr lang="ar-IQ" sz="3200" dirty="0">
                <a:latin typeface="Adobe Arabic" panose="02040503050201020203" pitchFamily="18" charset="-78"/>
                <a:cs typeface="Adobe Arabic" panose="02040503050201020203" pitchFamily="18" charset="-78"/>
              </a:rPr>
              <a:t>تكون الصورة الرقمية من عدد من المربعات الصغيرة المتراصة إلى جانب بعضها البعض </a:t>
            </a:r>
            <a:r>
              <a:rPr lang="ar-IQ" sz="3200" dirty="0" smtClean="0">
                <a:latin typeface="Adobe Arabic" panose="02040503050201020203" pitchFamily="18" charset="-78"/>
                <a:cs typeface="Adobe Arabic" panose="02040503050201020203" pitchFamily="18" charset="-78"/>
              </a:rPr>
              <a:t>مشكلة مصفوفة </a:t>
            </a:r>
            <a:r>
              <a:rPr lang="ar-IQ" sz="3200" dirty="0">
                <a:latin typeface="Adobe Arabic" panose="02040503050201020203" pitchFamily="18" charset="-78"/>
                <a:cs typeface="Adobe Arabic" panose="02040503050201020203" pitchFamily="18" charset="-78"/>
              </a:rPr>
              <a:t>مكونة من أعمدة </a:t>
            </a:r>
            <a:r>
              <a:rPr lang="ar-IQ" sz="3200" dirty="0" smtClean="0">
                <a:latin typeface="Adobe Arabic" panose="02040503050201020203" pitchFamily="18" charset="-78"/>
                <a:cs typeface="Adobe Arabic" panose="02040503050201020203" pitchFamily="18" charset="-78"/>
              </a:rPr>
              <a:t>و صفوف </a:t>
            </a:r>
            <a:r>
              <a:rPr lang="ar-IQ" sz="3200" dirty="0">
                <a:latin typeface="Adobe Arabic" panose="02040503050201020203" pitchFamily="18" charset="-78"/>
                <a:cs typeface="Adobe Arabic" panose="02040503050201020203" pitchFamily="18" charset="-78"/>
              </a:rPr>
              <a:t>و </a:t>
            </a:r>
            <a:r>
              <a:rPr lang="ar-IQ" sz="3200" dirty="0" smtClean="0">
                <a:latin typeface="Adobe Arabic" panose="02040503050201020203" pitchFamily="18" charset="-78"/>
                <a:cs typeface="Adobe Arabic" panose="02040503050201020203" pitchFamily="18" charset="-78"/>
              </a:rPr>
              <a:t>كل </a:t>
            </a:r>
            <a:r>
              <a:rPr lang="ar-IQ" sz="3200" dirty="0">
                <a:latin typeface="Adobe Arabic" panose="02040503050201020203" pitchFamily="18" charset="-78"/>
                <a:cs typeface="Adobe Arabic" panose="02040503050201020203" pitchFamily="18" charset="-78"/>
              </a:rPr>
              <a:t>مربع من هذه المربعات يمثل ما </a:t>
            </a:r>
            <a:r>
              <a:rPr lang="ar-IQ" sz="3200" dirty="0" smtClean="0">
                <a:latin typeface="Adobe Arabic" panose="02040503050201020203" pitchFamily="18" charset="-78"/>
                <a:cs typeface="Adobe Arabic" panose="02040503050201020203" pitchFamily="18" charset="-78"/>
              </a:rPr>
              <a:t>يعرف بعنصر </a:t>
            </a:r>
            <a:r>
              <a:rPr lang="ar-IQ" sz="3200" dirty="0">
                <a:latin typeface="Adobe Arabic" panose="02040503050201020203" pitchFamily="18" charset="-78"/>
                <a:cs typeface="Adobe Arabic" panose="02040503050201020203" pitchFamily="18" charset="-78"/>
              </a:rPr>
              <a:t>أو وحدة الصورة </a:t>
            </a:r>
            <a:r>
              <a:rPr lang="ar-IQ" sz="3200" dirty="0" smtClean="0">
                <a:latin typeface="Adobe Arabic" panose="02040503050201020203" pitchFamily="18" charset="-78"/>
                <a:cs typeface="Adobe Arabic" panose="02040503050201020203" pitchFamily="18" charset="-78"/>
              </a:rPr>
              <a:t> </a:t>
            </a:r>
            <a:r>
              <a:rPr lang="en-US" sz="3200" dirty="0" smtClean="0">
                <a:latin typeface="Adobe Arabic" panose="02040503050201020203" pitchFamily="18" charset="-78"/>
                <a:cs typeface="Adobe Arabic" panose="02040503050201020203" pitchFamily="18" charset="-78"/>
              </a:rPr>
              <a:t>pixel</a:t>
            </a:r>
            <a:r>
              <a:rPr lang="ar-IQ" sz="3200" dirty="0">
                <a:latin typeface="Adobe Arabic" panose="02040503050201020203" pitchFamily="18" charset="-78"/>
                <a:cs typeface="Adobe Arabic" panose="02040503050201020203" pitchFamily="18" charset="-78"/>
              </a:rPr>
              <a:t>هذه الوحدات الصغيرة المرصوصة بهذا النمط تمثل مكانياً </a:t>
            </a:r>
            <a:r>
              <a:rPr lang="ar-IQ" sz="3200" dirty="0" smtClean="0">
                <a:latin typeface="Adobe Arabic" panose="02040503050201020203" pitchFamily="18" charset="-78"/>
                <a:cs typeface="Adobe Arabic" panose="02040503050201020203" pitchFamily="18" charset="-78"/>
              </a:rPr>
              <a:t>مساحات أرضية </a:t>
            </a:r>
            <a:r>
              <a:rPr lang="ar-IQ" sz="3200" dirty="0">
                <a:latin typeface="Adobe Arabic" panose="02040503050201020203" pitchFamily="18" charset="-78"/>
                <a:cs typeface="Adobe Arabic" panose="02040503050201020203" pitchFamily="18" charset="-78"/>
              </a:rPr>
              <a:t>صغيرة لأهداف على سطح </a:t>
            </a:r>
            <a:r>
              <a:rPr lang="ar-IQ" sz="3200" dirty="0" err="1">
                <a:latin typeface="Adobe Arabic" panose="02040503050201020203" pitchFamily="18" charset="-78"/>
                <a:cs typeface="Adobe Arabic" panose="02040503050201020203" pitchFamily="18" charset="-78"/>
              </a:rPr>
              <a:t>الأرض </a:t>
            </a:r>
            <a:r>
              <a:rPr lang="ar-IQ" sz="3200" dirty="0">
                <a:latin typeface="Adobe Arabic" panose="02040503050201020203" pitchFamily="18" charset="-78"/>
                <a:cs typeface="Adobe Arabic" panose="02040503050201020203" pitchFamily="18" charset="-78"/>
              </a:rPr>
              <a:t>، يطلق عليها خليات أو عناصر أو وحدات </a:t>
            </a:r>
            <a:r>
              <a:rPr lang="ar-IQ" sz="3200" dirty="0" err="1">
                <a:latin typeface="Adobe Arabic" panose="02040503050201020203" pitchFamily="18" charset="-78"/>
                <a:cs typeface="Adobe Arabic" panose="02040503050201020203" pitchFamily="18" charset="-78"/>
              </a:rPr>
              <a:t>أرضية </a:t>
            </a:r>
            <a:r>
              <a:rPr lang="ar-IQ" sz="3200" dirty="0" err="1" smtClean="0">
                <a:latin typeface="Adobe Arabic" panose="02040503050201020203" pitchFamily="18" charset="-78"/>
                <a:cs typeface="Adobe Arabic" panose="02040503050201020203" pitchFamily="18" charset="-78"/>
              </a:rPr>
              <a:t>(</a:t>
            </a:r>
            <a:r>
              <a:rPr lang="en-US" sz="3200" dirty="0" smtClean="0">
                <a:latin typeface="Adobe Arabic" panose="02040503050201020203" pitchFamily="18" charset="-78"/>
                <a:cs typeface="Adobe Arabic" panose="02040503050201020203" pitchFamily="18" charset="-78"/>
              </a:rPr>
              <a:t>ground  pixels</a:t>
            </a:r>
            <a:r>
              <a:rPr lang="ar-IQ" sz="3200" dirty="0" smtClean="0">
                <a:latin typeface="Adobe Arabic" panose="02040503050201020203" pitchFamily="18" charset="-78"/>
                <a:cs typeface="Adobe Arabic" panose="02040503050201020203" pitchFamily="18" charset="-78"/>
              </a:rPr>
              <a:t> </a:t>
            </a:r>
            <a:r>
              <a:rPr lang="ar-IQ" sz="3200" dirty="0" err="1" smtClean="0">
                <a:latin typeface="Adobe Arabic" panose="02040503050201020203" pitchFamily="18" charset="-78"/>
                <a:cs typeface="Adobe Arabic" panose="02040503050201020203" pitchFamily="18" charset="-78"/>
              </a:rPr>
              <a:t>).</a:t>
            </a:r>
            <a:endParaRPr lang="ar-IQ" sz="3200" dirty="0" smtClean="0">
              <a:latin typeface="Adobe Arabic" panose="02040503050201020203" pitchFamily="18" charset="-78"/>
              <a:cs typeface="Adobe Arabic" panose="02040503050201020203" pitchFamily="18" charset="-78"/>
            </a:endParaRPr>
          </a:p>
          <a:p>
            <a:pPr marL="0" indent="0" algn="just">
              <a:buNone/>
            </a:pPr>
            <a:r>
              <a:rPr lang="ar-IQ" sz="3200" dirty="0" smtClean="0">
                <a:latin typeface="Adobe Arabic" panose="02040503050201020203" pitchFamily="18" charset="-78"/>
                <a:cs typeface="Adobe Arabic" panose="02040503050201020203" pitchFamily="18" charset="-78"/>
              </a:rPr>
              <a:t>وبالتالي </a:t>
            </a:r>
            <a:r>
              <a:rPr lang="ar-IQ" sz="3200" dirty="0">
                <a:latin typeface="Adobe Arabic" panose="02040503050201020203" pitchFamily="18" charset="-78"/>
                <a:cs typeface="Adobe Arabic" panose="02040503050201020203" pitchFamily="18" charset="-78"/>
              </a:rPr>
              <a:t>فإن الصورة الرقمية تتكون من عدد </a:t>
            </a:r>
            <a:r>
              <a:rPr lang="en-US" sz="3200" dirty="0" smtClean="0">
                <a:latin typeface="Adobe Arabic" panose="02040503050201020203" pitchFamily="18" charset="-78"/>
                <a:cs typeface="Adobe Arabic" panose="02040503050201020203" pitchFamily="18" charset="-78"/>
              </a:rPr>
              <a:t> r</a:t>
            </a:r>
            <a:r>
              <a:rPr lang="ar-IQ" sz="3200" dirty="0">
                <a:latin typeface="Adobe Arabic" panose="02040503050201020203" pitchFamily="18" charset="-78"/>
                <a:cs typeface="Adobe Arabic" panose="02040503050201020203" pitchFamily="18" charset="-78"/>
              </a:rPr>
              <a:t>من الصفوف العرضية</a:t>
            </a:r>
            <a:br>
              <a:rPr lang="ar-IQ" sz="3200" dirty="0">
                <a:latin typeface="Adobe Arabic" panose="02040503050201020203" pitchFamily="18" charset="-78"/>
                <a:cs typeface="Adobe Arabic" panose="02040503050201020203" pitchFamily="18" charset="-78"/>
              </a:rPr>
            </a:br>
            <a:r>
              <a:rPr lang="ar-IQ" sz="3200" dirty="0">
                <a:latin typeface="Adobe Arabic" panose="02040503050201020203" pitchFamily="18" charset="-78"/>
                <a:cs typeface="Adobe Arabic" panose="02040503050201020203" pitchFamily="18" charset="-78"/>
              </a:rPr>
              <a:t>بدءا من يسار الصورة إلى </a:t>
            </a:r>
            <a:r>
              <a:rPr lang="ar-IQ" sz="3200" dirty="0" err="1">
                <a:latin typeface="Adobe Arabic" panose="02040503050201020203" pitchFamily="18" charset="-78"/>
                <a:cs typeface="Adobe Arabic" panose="02040503050201020203" pitchFamily="18" charset="-78"/>
              </a:rPr>
              <a:t>يمينها </a:t>
            </a:r>
            <a:r>
              <a:rPr lang="ar-IQ" sz="3200" dirty="0">
                <a:latin typeface="Adobe Arabic" panose="02040503050201020203" pitchFamily="18" charset="-78"/>
                <a:cs typeface="Adobe Arabic" panose="02040503050201020203" pitchFamily="18" charset="-78"/>
              </a:rPr>
              <a:t>، و عدد </a:t>
            </a:r>
            <a:r>
              <a:rPr lang="en-US" sz="3200" dirty="0" smtClean="0">
                <a:latin typeface="Adobe Arabic" panose="02040503050201020203" pitchFamily="18" charset="-78"/>
                <a:cs typeface="Adobe Arabic" panose="02040503050201020203" pitchFamily="18" charset="-78"/>
              </a:rPr>
              <a:t>c</a:t>
            </a:r>
            <a:r>
              <a:rPr lang="ar-IQ" sz="3200" dirty="0" smtClean="0">
                <a:latin typeface="Adobe Arabic" panose="02040503050201020203" pitchFamily="18" charset="-78"/>
                <a:cs typeface="Adobe Arabic" panose="02040503050201020203" pitchFamily="18" charset="-78"/>
              </a:rPr>
              <a:t> من </a:t>
            </a:r>
            <a:r>
              <a:rPr lang="ar-IQ" sz="3200" dirty="0">
                <a:latin typeface="Adobe Arabic" panose="02040503050201020203" pitchFamily="18" charset="-78"/>
                <a:cs typeface="Adobe Arabic" panose="02040503050201020203" pitchFamily="18" charset="-78"/>
              </a:rPr>
              <a:t>الأعمدة بدءا من أعلى الصورة إلى </a:t>
            </a:r>
            <a:r>
              <a:rPr lang="ar-IQ" sz="3200" dirty="0" err="1">
                <a:latin typeface="Adobe Arabic" panose="02040503050201020203" pitchFamily="18" charset="-78"/>
                <a:cs typeface="Adobe Arabic" panose="02040503050201020203" pitchFamily="18" charset="-78"/>
              </a:rPr>
              <a:t>أسفلها </a:t>
            </a:r>
            <a:r>
              <a:rPr lang="ar-IQ" sz="3200" dirty="0" err="1" smtClean="0">
                <a:latin typeface="Adobe Arabic" panose="02040503050201020203" pitchFamily="18" charset="-78"/>
                <a:cs typeface="Adobe Arabic" panose="02040503050201020203" pitchFamily="18" charset="-78"/>
              </a:rPr>
              <a:t>.</a:t>
            </a:r>
            <a:endParaRPr lang="ar-IQ" sz="3200" dirty="0" smtClean="0">
              <a:latin typeface="Adobe Arabic" panose="02040503050201020203" pitchFamily="18" charset="-78"/>
              <a:cs typeface="Adobe Arabic" panose="02040503050201020203" pitchFamily="18" charset="-78"/>
            </a:endParaRPr>
          </a:p>
          <a:p>
            <a:pPr marL="0" indent="0" algn="just">
              <a:buNone/>
            </a:pPr>
            <a:r>
              <a:rPr lang="ar-IQ" sz="3200" dirty="0" smtClean="0">
                <a:latin typeface="Adobe Arabic" panose="02040503050201020203" pitchFamily="18" charset="-78"/>
                <a:cs typeface="Adobe Arabic" panose="02040503050201020203" pitchFamily="18" charset="-78"/>
              </a:rPr>
              <a:t> </a:t>
            </a:r>
            <a:r>
              <a:rPr lang="ar-IQ" sz="3200" dirty="0">
                <a:latin typeface="Adobe Arabic" panose="02040503050201020203" pitchFamily="18" charset="-78"/>
                <a:cs typeface="Adobe Arabic" panose="02040503050201020203" pitchFamily="18" charset="-78"/>
              </a:rPr>
              <a:t>و بناءا على </a:t>
            </a:r>
            <a:r>
              <a:rPr lang="ar-IQ" sz="3200" dirty="0" smtClean="0">
                <a:latin typeface="Adobe Arabic" panose="02040503050201020203" pitchFamily="18" charset="-78"/>
                <a:cs typeface="Adobe Arabic" panose="02040503050201020203" pitchFamily="18" charset="-78"/>
              </a:rPr>
              <a:t>هذا الترتيب </a:t>
            </a:r>
            <a:r>
              <a:rPr lang="ar-IQ" sz="3200" dirty="0">
                <a:latin typeface="Adobe Arabic" panose="02040503050201020203" pitchFamily="18" charset="-78"/>
                <a:cs typeface="Adobe Arabic" panose="02040503050201020203" pitchFamily="18" charset="-78"/>
              </a:rPr>
              <a:t>تكون نقطة الأصل لنظام الإحداثيات في الصورة الرقمية هي وحدة </a:t>
            </a:r>
            <a:r>
              <a:rPr lang="ar-IQ" sz="3200" dirty="0" err="1" smtClean="0">
                <a:latin typeface="Adobe Arabic" panose="02040503050201020203" pitchFamily="18" charset="-78"/>
                <a:cs typeface="Adobe Arabic" panose="02040503050201020203" pitchFamily="18" charset="-78"/>
              </a:rPr>
              <a:t>عنصرالصورة</a:t>
            </a:r>
            <a:r>
              <a:rPr lang="ar-IQ" sz="3200" dirty="0" smtClean="0">
                <a:latin typeface="Adobe Arabic" panose="02040503050201020203" pitchFamily="18" charset="-78"/>
                <a:cs typeface="Adobe Arabic" panose="02040503050201020203" pitchFamily="18" charset="-78"/>
              </a:rPr>
              <a:t> </a:t>
            </a:r>
            <a:r>
              <a:rPr lang="ar-IQ" sz="3200" dirty="0">
                <a:latin typeface="Adobe Arabic" panose="02040503050201020203" pitchFamily="18" charset="-78"/>
                <a:cs typeface="Adobe Arabic" panose="02040503050201020203" pitchFamily="18" charset="-78"/>
              </a:rPr>
              <a:t>التي تقع </a:t>
            </a:r>
            <a:r>
              <a:rPr lang="ar-IQ" sz="3200" dirty="0" smtClean="0">
                <a:latin typeface="Adobe Arabic" panose="02040503050201020203" pitchFamily="18" charset="-78"/>
                <a:cs typeface="Adobe Arabic" panose="02040503050201020203" pitchFamily="18" charset="-78"/>
              </a:rPr>
              <a:t>في أقصى </a:t>
            </a:r>
            <a:r>
              <a:rPr lang="ar-IQ" sz="3200" dirty="0">
                <a:latin typeface="Adobe Arabic" panose="02040503050201020203" pitchFamily="18" charset="-78"/>
                <a:cs typeface="Adobe Arabic" panose="02040503050201020203" pitchFamily="18" charset="-78"/>
              </a:rPr>
              <a:t>يسار الصورة و في الصف الأعلى و تكون احداثياتها </a:t>
            </a:r>
            <a:r>
              <a:rPr lang="ar-IQ" sz="3200" dirty="0" smtClean="0">
                <a:latin typeface="Adobe Arabic" panose="02040503050201020203" pitchFamily="18" charset="-78"/>
                <a:cs typeface="Adobe Arabic" panose="02040503050201020203" pitchFamily="18" charset="-78"/>
              </a:rPr>
              <a:t> 1,</a:t>
            </a:r>
            <a:r>
              <a:rPr lang="ar-IQ" sz="3200" dirty="0" err="1" smtClean="0">
                <a:latin typeface="Adobe Arabic" panose="02040503050201020203" pitchFamily="18" charset="-78"/>
                <a:cs typeface="Adobe Arabic" panose="02040503050201020203" pitchFamily="18" charset="-78"/>
              </a:rPr>
              <a:t>1و</a:t>
            </a:r>
            <a:r>
              <a:rPr lang="ar-IQ" sz="3200" dirty="0" smtClean="0">
                <a:latin typeface="Adobe Arabic" panose="02040503050201020203" pitchFamily="18" charset="-78"/>
                <a:cs typeface="Adobe Arabic" panose="02040503050201020203" pitchFamily="18" charset="-78"/>
              </a:rPr>
              <a:t> </a:t>
            </a:r>
            <a:r>
              <a:rPr lang="ar-IQ" sz="3200" dirty="0">
                <a:latin typeface="Adobe Arabic" panose="02040503050201020203" pitchFamily="18" charset="-78"/>
                <a:cs typeface="Adobe Arabic" panose="02040503050201020203" pitchFamily="18" charset="-78"/>
              </a:rPr>
              <a:t>في الشكل </a:t>
            </a:r>
            <a:r>
              <a:rPr lang="ar-IQ" sz="3200" dirty="0" smtClean="0">
                <a:latin typeface="Adobe Arabic" panose="02040503050201020203" pitchFamily="18" charset="-78"/>
                <a:cs typeface="Adobe Arabic" panose="02040503050201020203" pitchFamily="18" charset="-78"/>
              </a:rPr>
              <a:t> فإن احداثيات </a:t>
            </a:r>
            <a:r>
              <a:rPr lang="ar-IQ" sz="3200" dirty="0">
                <a:latin typeface="Adobe Arabic" panose="02040503050201020203" pitchFamily="18" charset="-78"/>
                <a:cs typeface="Adobe Arabic" panose="02040503050201020203" pitchFamily="18" charset="-78"/>
              </a:rPr>
              <a:t>الوحدة </a:t>
            </a:r>
            <a:r>
              <a:rPr lang="en-US" sz="3200" dirty="0" smtClean="0">
                <a:latin typeface="Adobe Arabic" panose="02040503050201020203" pitchFamily="18" charset="-78"/>
                <a:cs typeface="Adobe Arabic" panose="02040503050201020203" pitchFamily="18" charset="-78"/>
              </a:rPr>
              <a:t>x</a:t>
            </a:r>
            <a:r>
              <a:rPr lang="ar-IQ" sz="3200" dirty="0" smtClean="0">
                <a:latin typeface="Adobe Arabic" panose="02040503050201020203" pitchFamily="18" charset="-78"/>
                <a:cs typeface="Adobe Arabic" panose="02040503050201020203" pitchFamily="18" charset="-78"/>
              </a:rPr>
              <a:t> هي  (3,2 ) أو </a:t>
            </a:r>
            <a:r>
              <a:rPr lang="ar-IQ" sz="3200" dirty="0">
                <a:latin typeface="Adobe Arabic" panose="02040503050201020203" pitchFamily="18" charset="-78"/>
                <a:cs typeface="Adobe Arabic" panose="02040503050201020203" pitchFamily="18" charset="-78"/>
              </a:rPr>
              <a:t>وحدة الصورة الثانية في الصف </a:t>
            </a:r>
            <a:r>
              <a:rPr lang="ar-IQ" sz="3200" dirty="0" smtClean="0">
                <a:latin typeface="Adobe Arabic" panose="02040503050201020203" pitchFamily="18" charset="-78"/>
                <a:cs typeface="Adobe Arabic" panose="02040503050201020203" pitchFamily="18" charset="-78"/>
              </a:rPr>
              <a:t>الثالث .    </a:t>
            </a:r>
            <a:endParaRPr lang="ar-IQ" sz="3200" dirty="0">
              <a:latin typeface="Adobe Arabic" panose="02040503050201020203" pitchFamily="18" charset="-78"/>
              <a:cs typeface="Adobe Arabic" panose="02040503050201020203" pitchFamily="18"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p:cNvPicPr>
            <a:picLocks noChangeAspect="1" noChangeArrowheads="1"/>
          </p:cNvPicPr>
          <p:nvPr/>
        </p:nvPicPr>
        <p:blipFill>
          <a:blip r:embed="rId2" cstate="print"/>
          <a:srcRect/>
          <a:stretch>
            <a:fillRect/>
          </a:stretch>
        </p:blipFill>
        <p:spPr bwMode="auto">
          <a:xfrm>
            <a:off x="1075473" y="1257300"/>
            <a:ext cx="6801703" cy="44691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065" y="194554"/>
            <a:ext cx="8485195" cy="6819088"/>
          </a:xfrm>
        </p:spPr>
        <p:txBody>
          <a:bodyPr>
            <a:normAutofit lnSpcReduction="10000"/>
          </a:bodyPr>
          <a:lstStyle/>
          <a:p>
            <a:pPr marL="0" indent="0" algn="just">
              <a:buNone/>
            </a:pPr>
            <a:r>
              <a:rPr lang="ar-IQ" sz="2800" dirty="0">
                <a:latin typeface="Adobe Arabic" panose="02040503050201020203" pitchFamily="18" charset="-78"/>
                <a:cs typeface="Adobe Arabic" panose="02040503050201020203" pitchFamily="18" charset="-78"/>
              </a:rPr>
              <a:t>یتم تجمیع و تسجیل الطاقة في جزء صغیر أو ضیق من مجال الاشعة الكھرومغناطیسیة </a:t>
            </a:r>
            <a:r>
              <a:rPr lang="ar-IQ" sz="2800" dirty="0" smtClean="0">
                <a:latin typeface="Adobe Arabic" panose="02040503050201020203" pitchFamily="18" charset="-78"/>
                <a:cs typeface="Adobe Arabic" panose="02040503050201020203" pitchFamily="18" charset="-78"/>
              </a:rPr>
              <a:t>یسمى القناة </a:t>
            </a:r>
            <a:r>
              <a:rPr lang="en-GB" sz="2800" dirty="0">
                <a:latin typeface="Adobe Arabic" panose="02040503050201020203" pitchFamily="18" charset="-78"/>
                <a:cs typeface="Adobe Arabic" panose="02040503050201020203" pitchFamily="18" charset="-78"/>
              </a:rPr>
              <a:t>channel</a:t>
            </a:r>
            <a:r>
              <a:rPr lang="ar-IQ" sz="2800" dirty="0">
                <a:latin typeface="Adobe Arabic" panose="02040503050201020203" pitchFamily="18" charset="-78"/>
                <a:cs typeface="Adobe Arabic" panose="02040503050201020203" pitchFamily="18" charset="-78"/>
              </a:rPr>
              <a:t> أو النطاق </a:t>
            </a:r>
            <a:r>
              <a:rPr lang="en-GB" sz="2800" dirty="0">
                <a:latin typeface="Adobe Arabic" panose="02040503050201020203" pitchFamily="18" charset="-78"/>
                <a:cs typeface="Adobe Arabic" panose="02040503050201020203" pitchFamily="18" charset="-78"/>
              </a:rPr>
              <a:t>band</a:t>
            </a:r>
            <a:r>
              <a:rPr lang="ar-IQ" sz="2800" dirty="0" err="1">
                <a:latin typeface="Adobe Arabic" panose="02040503050201020203" pitchFamily="18" charset="-78"/>
                <a:cs typeface="Adobe Arabic" panose="02040503050201020203" pitchFamily="18" charset="-78"/>
              </a:rPr>
              <a:t>.</a:t>
            </a:r>
            <a:endParaRPr lang="ar-IQ" sz="2800" dirty="0">
              <a:latin typeface="Adobe Arabic" panose="02040503050201020203" pitchFamily="18" charset="-78"/>
              <a:cs typeface="Adobe Arabic" panose="02040503050201020203" pitchFamily="18" charset="-78"/>
            </a:endParaRPr>
          </a:p>
          <a:p>
            <a:pPr marL="0" indent="0" algn="just">
              <a:buNone/>
            </a:pPr>
            <a:r>
              <a:rPr lang="ar-SA" sz="2800" dirty="0">
                <a:latin typeface="Adobe Arabic" panose="02040503050201020203" pitchFamily="18" charset="-78"/>
                <a:cs typeface="Adobe Arabic" panose="02040503050201020203" pitchFamily="18" charset="-78"/>
              </a:rPr>
              <a:t>وعادة </a:t>
            </a:r>
            <a:r>
              <a:rPr lang="ar-SA" sz="2800" dirty="0" err="1">
                <a:latin typeface="Adobe Arabic" panose="02040503050201020203" pitchFamily="18" charset="-78"/>
                <a:cs typeface="Adobe Arabic" panose="02040503050201020203" pitchFamily="18" charset="-78"/>
              </a:rPr>
              <a:t>ماتحضر</a:t>
            </a:r>
            <a:r>
              <a:rPr lang="ar-SA" sz="2800" dirty="0">
                <a:latin typeface="Adobe Arabic" panose="02040503050201020203" pitchFamily="18" charset="-78"/>
                <a:cs typeface="Adobe Arabic" panose="02040503050201020203" pitchFamily="18" charset="-78"/>
              </a:rPr>
              <a:t> الصورة الملونة المركبة النظامية </a:t>
            </a:r>
            <a:r>
              <a:rPr lang="en-US" sz="2800" dirty="0" err="1">
                <a:latin typeface="Adobe Arabic" panose="02040503050201020203" pitchFamily="18" charset="-78"/>
                <a:cs typeface="Adobe Arabic" panose="02040503050201020203" pitchFamily="18" charset="-78"/>
              </a:rPr>
              <a:t>Fcc</a:t>
            </a:r>
            <a:r>
              <a:rPr lang="en-US" sz="2800" dirty="0">
                <a:latin typeface="Adobe Arabic" panose="02040503050201020203" pitchFamily="18" charset="-78"/>
                <a:cs typeface="Adobe Arabic" panose="02040503050201020203" pitchFamily="18" charset="-78"/>
              </a:rPr>
              <a:t> </a:t>
            </a:r>
            <a:r>
              <a:rPr lang="ar-SA" sz="2800" dirty="0">
                <a:latin typeface="Adobe Arabic" panose="02040503050201020203" pitchFamily="18" charset="-78"/>
                <a:cs typeface="Adobe Arabic" panose="02040503050201020203" pitchFamily="18" charset="-78"/>
              </a:rPr>
              <a:t>من دمج ثلاثة نطاقات طيفية هي الأشعة الخضراء المرئية والحمراء المرئية وتحت الحمراء القريبة، ولما كانت </a:t>
            </a:r>
            <a:r>
              <a:rPr lang="ar-SA" sz="2800" dirty="0">
                <a:latin typeface="Adobe Arabic" panose="02040503050201020203" pitchFamily="18" charset="-78"/>
                <a:cs typeface="Adobe Arabic" panose="02040503050201020203" pitchFamily="18" charset="-78"/>
                <a:hlinkClick r:id="rId2"/>
              </a:rPr>
              <a:t>الأشعة تحت الحمراء</a:t>
            </a:r>
            <a:r>
              <a:rPr lang="ar-SA" sz="2800" dirty="0">
                <a:latin typeface="Adobe Arabic" panose="02040503050201020203" pitchFamily="18" charset="-78"/>
                <a:cs typeface="Adobe Arabic" panose="02040503050201020203" pitchFamily="18" charset="-78"/>
              </a:rPr>
              <a:t> القريبة غير مرئية فإنه تُحَضَّر لتسجيلها أوراق أو أفلام حساسة وتجري عملية إزاحة للألوان المرئية، فتعطى </a:t>
            </a:r>
            <a:r>
              <a:rPr lang="ar-SA" sz="2800" dirty="0">
                <a:latin typeface="Adobe Arabic" panose="02040503050201020203" pitchFamily="18" charset="-78"/>
                <a:cs typeface="Adobe Arabic" panose="02040503050201020203" pitchFamily="18" charset="-78"/>
                <a:hlinkClick r:id="rId2"/>
              </a:rPr>
              <a:t>الأشعة تحت الحمراء</a:t>
            </a:r>
            <a:r>
              <a:rPr lang="ar-SA" sz="2800" dirty="0">
                <a:latin typeface="Adobe Arabic" panose="02040503050201020203" pitchFamily="18" charset="-78"/>
                <a:cs typeface="Adobe Arabic" panose="02040503050201020203" pitchFamily="18" charset="-78"/>
              </a:rPr>
              <a:t> القريبة اللون الأحمر والأشعة الحمراء اللون الأخضر والأشعة الخضراء اللون الأزرق، وتحضر الأفلام الحساسة للأشعة تحت الحمراء القريبة من ثلاث طبقات صباغية الأولى حساسة للأشعة الخضراء والثانية حساسة للأشعة الحمراء والثالثة حساسة للأشعة تحت الحمراء القريبة، ولأن </a:t>
            </a:r>
            <a:r>
              <a:rPr lang="ar-SA" sz="2800" dirty="0">
                <a:latin typeface="Adobe Arabic" panose="02040503050201020203" pitchFamily="18" charset="-78"/>
                <a:cs typeface="Adobe Arabic" panose="02040503050201020203" pitchFamily="18" charset="-78"/>
                <a:hlinkClick r:id="rId2"/>
              </a:rPr>
              <a:t>الأشعة تحت الحمراء</a:t>
            </a:r>
            <a:r>
              <a:rPr lang="ar-SA" sz="2800" dirty="0">
                <a:latin typeface="Adobe Arabic" panose="02040503050201020203" pitchFamily="18" charset="-78"/>
                <a:cs typeface="Adobe Arabic" panose="02040503050201020203" pitchFamily="18" charset="-78"/>
              </a:rPr>
              <a:t> قليلة التأثر بالمعلقات الجوية فإن الصور الناتجة تكون نقية جداً بالمقارنة مع الصور المحضرة ضمن مجال الأشعة المرئية فقط، وكذلك فإن دمج </a:t>
            </a:r>
            <a:r>
              <a:rPr lang="ar-SA" sz="2800" dirty="0">
                <a:latin typeface="Adobe Arabic" panose="02040503050201020203" pitchFamily="18" charset="-78"/>
                <a:cs typeface="Adobe Arabic" panose="02040503050201020203" pitchFamily="18" charset="-78"/>
                <a:hlinkClick r:id="rId2"/>
              </a:rPr>
              <a:t>الأشعة تحت الحمراء</a:t>
            </a:r>
            <a:r>
              <a:rPr lang="ar-SA" sz="2800" dirty="0">
                <a:latin typeface="Adobe Arabic" panose="02040503050201020203" pitchFamily="18" charset="-78"/>
                <a:cs typeface="Adobe Arabic" panose="02040503050201020203" pitchFamily="18" charset="-78"/>
              </a:rPr>
              <a:t> في الأشعة المرئية يعطي نتائج حساسة ودقيقة في التفريق بين الألوان، وهذا مايعزز التباين بين المواد الأرضية المصورة، إذ تبدو أكثر وضوحاً ويمكن تفريق بعضها عن بعض </a:t>
            </a:r>
            <a:r>
              <a:rPr lang="ar-SA" sz="2800" dirty="0" smtClean="0">
                <a:latin typeface="Adobe Arabic" panose="02040503050201020203" pitchFamily="18" charset="-78"/>
                <a:cs typeface="Adobe Arabic" panose="02040503050201020203" pitchFamily="18" charset="-78"/>
              </a:rPr>
              <a:t>بسهولة</a:t>
            </a:r>
            <a:r>
              <a:rPr lang="ar-IQ" sz="2800" dirty="0" smtClean="0">
                <a:latin typeface="Adobe Arabic" panose="02040503050201020203" pitchFamily="18" charset="-78"/>
                <a:cs typeface="Adobe Arabic" panose="02040503050201020203" pitchFamily="18" charset="-78"/>
              </a:rPr>
              <a:t>.</a:t>
            </a:r>
            <a:endParaRPr lang="ar-IQ" sz="28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136414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63" y="1050167"/>
            <a:ext cx="8733006" cy="4742234"/>
          </a:xfrm>
        </p:spPr>
        <p:txBody>
          <a:bodyPr>
            <a:normAutofit fontScale="92500"/>
          </a:bodyPr>
          <a:lstStyle/>
          <a:p>
            <a:pPr marL="0" indent="0" algn="just">
              <a:buNone/>
            </a:pPr>
            <a:r>
              <a:rPr lang="en-US" b="1" dirty="0" smtClean="0">
                <a:solidFill>
                  <a:srgbClr val="FF0000"/>
                </a:solidFill>
              </a:rPr>
              <a:t>A</a:t>
            </a:r>
            <a:r>
              <a:rPr lang="ar-IQ" b="1" dirty="0" smtClean="0">
                <a:solidFill>
                  <a:srgbClr val="FF0000"/>
                </a:solidFill>
              </a:rPr>
              <a:t>. </a:t>
            </a:r>
            <a:r>
              <a:rPr lang="ar-IQ" b="1" dirty="0">
                <a:solidFill>
                  <a:srgbClr val="FF0000"/>
                </a:solidFill>
              </a:rPr>
              <a:t>مصدر الطاقة أو مصدر الاضاءة</a:t>
            </a:r>
            <a:r>
              <a:rPr lang="ar-IQ" b="1" dirty="0" smtClean="0">
                <a:solidFill>
                  <a:srgbClr val="FF0000"/>
                </a:solidFill>
              </a:rPr>
              <a:t>: </a:t>
            </a:r>
          </a:p>
          <a:p>
            <a:pPr marL="0" indent="0" algn="just">
              <a:buNone/>
            </a:pPr>
            <a:r>
              <a:rPr lang="ar-IQ" dirty="0" smtClean="0"/>
              <a:t/>
            </a:r>
            <a:br>
              <a:rPr lang="ar-IQ" dirty="0" smtClean="0"/>
            </a:br>
            <a:r>
              <a:rPr lang="ar-IQ" dirty="0" smtClean="0"/>
              <a:t>یتمثل </a:t>
            </a:r>
            <a:r>
              <a:rPr lang="ar-IQ" dirty="0"/>
              <a:t>أول متطلبات عملیة الاستشعار عن بعد في وجود مصدر طاقة </a:t>
            </a:r>
            <a:r>
              <a:rPr lang="en-GB" dirty="0"/>
              <a:t>Energy source</a:t>
            </a:r>
            <a:r>
              <a:rPr lang="ar-IQ" dirty="0"/>
              <a:t>یقوم</a:t>
            </a:r>
            <a:br>
              <a:rPr lang="ar-IQ" dirty="0"/>
            </a:br>
            <a:r>
              <a:rPr lang="ar-IQ" dirty="0"/>
              <a:t>بإضاءة أو توفیر طاقة </a:t>
            </a:r>
            <a:r>
              <a:rPr lang="ar-IQ" dirty="0" smtClean="0"/>
              <a:t>كھ</a:t>
            </a:r>
            <a:r>
              <a:rPr lang="ar-IQ" dirty="0" err="1" smtClean="0"/>
              <a:t>رومغناطیسیة</a:t>
            </a:r>
            <a:r>
              <a:rPr lang="ar-IQ" dirty="0" smtClean="0"/>
              <a:t>  </a:t>
            </a:r>
            <a:r>
              <a:rPr lang="en-GB" dirty="0" smtClean="0"/>
              <a:t>electromagnetic </a:t>
            </a:r>
            <a:r>
              <a:rPr lang="en-GB" dirty="0"/>
              <a:t>energy</a:t>
            </a:r>
            <a:r>
              <a:rPr lang="ar-IQ" dirty="0"/>
              <a:t>للأھداف </a:t>
            </a:r>
            <a:r>
              <a:rPr lang="ar-IQ" dirty="0" smtClean="0"/>
              <a:t>المطلوبة.</a:t>
            </a:r>
          </a:p>
          <a:p>
            <a:pPr marL="0" indent="0" algn="just">
              <a:buNone/>
            </a:pPr>
            <a:r>
              <a:rPr lang="en-US" dirty="0" smtClean="0">
                <a:solidFill>
                  <a:srgbClr val="FF0000"/>
                </a:solidFill>
              </a:rPr>
              <a:t>B</a:t>
            </a:r>
            <a:r>
              <a:rPr lang="ar-IQ" b="1" dirty="0">
                <a:solidFill>
                  <a:srgbClr val="FF0000"/>
                </a:solidFill>
              </a:rPr>
              <a:t>. الاشعاع و الغلاف الجوي:</a:t>
            </a:r>
          </a:p>
          <a:p>
            <a:pPr marL="0" indent="0" algn="just">
              <a:buNone/>
            </a:pPr>
            <a:r>
              <a:rPr lang="ar-IQ" dirty="0" smtClean="0"/>
              <a:t>ستمر </a:t>
            </a:r>
            <a:r>
              <a:rPr lang="ar-IQ" dirty="0"/>
              <a:t>الطاقة من مصدرھا و حتى وصولھا للأھداف المطلوبة من خلال الغلاف الجوي</a:t>
            </a:r>
            <a:br>
              <a:rPr lang="ar-IQ" dirty="0"/>
            </a:br>
            <a:r>
              <a:rPr lang="en-GB" dirty="0"/>
              <a:t>atmosphere</a:t>
            </a:r>
            <a:r>
              <a:rPr lang="ar-IQ" dirty="0"/>
              <a:t>ومن ثم ستتفاعل </a:t>
            </a:r>
            <a:r>
              <a:rPr lang="ar-IQ" dirty="0" smtClean="0"/>
              <a:t>معھا. </a:t>
            </a:r>
            <a:r>
              <a:rPr lang="ar-IQ" dirty="0"/>
              <a:t>وقد یتم ھذا التفاعل مرة </a:t>
            </a:r>
            <a:r>
              <a:rPr lang="ar-IQ" dirty="0" smtClean="0"/>
              <a:t>أخرى </a:t>
            </a:r>
            <a:r>
              <a:rPr lang="ar-IQ" dirty="0"/>
              <a:t>عندما تسیر </a:t>
            </a:r>
            <a:r>
              <a:rPr lang="ar-IQ" dirty="0" smtClean="0"/>
              <a:t>أو تنعكس </a:t>
            </a:r>
            <a:r>
              <a:rPr lang="ar-IQ" dirty="0"/>
              <a:t/>
            </a:r>
            <a:br>
              <a:rPr lang="ar-IQ" dirty="0"/>
            </a:br>
            <a:r>
              <a:rPr lang="ar-IQ" dirty="0"/>
              <a:t>الطاقة من الأھداف الي أجھزة الاستشعار أو </a:t>
            </a:r>
            <a:r>
              <a:rPr lang="ar-IQ" dirty="0" smtClean="0"/>
              <a:t>المستشعرات </a:t>
            </a:r>
            <a:r>
              <a:rPr lang="en-GB" dirty="0" smtClean="0"/>
              <a:t>sensors</a:t>
            </a:r>
            <a:r>
              <a:rPr lang="ar-IQ" dirty="0" smtClean="0"/>
              <a:t>.</a:t>
            </a:r>
          </a:p>
          <a:p>
            <a:pPr marL="0" indent="0" algn="just">
              <a:buNone/>
            </a:pPr>
            <a:r>
              <a:rPr lang="ar-IQ" dirty="0" smtClean="0"/>
              <a:t>  </a:t>
            </a:r>
            <a:r>
              <a:rPr lang="en-GB" dirty="0"/>
              <a:t/>
            </a:r>
            <a:br>
              <a:rPr lang="en-GB" dirty="0"/>
            </a:br>
            <a:r>
              <a:rPr lang="en-US" b="1" dirty="0" smtClean="0">
                <a:solidFill>
                  <a:srgbClr val="FF0000"/>
                </a:solidFill>
              </a:rPr>
              <a:t>C</a:t>
            </a:r>
            <a:r>
              <a:rPr lang="ar-IQ" b="1" dirty="0" smtClean="0">
                <a:solidFill>
                  <a:srgbClr val="FF0000"/>
                </a:solidFill>
              </a:rPr>
              <a:t>.مع </a:t>
            </a:r>
            <a:r>
              <a:rPr lang="ar-IQ" b="1" dirty="0">
                <a:solidFill>
                  <a:srgbClr val="FF0000"/>
                </a:solidFill>
              </a:rPr>
              <a:t>الأھداف</a:t>
            </a:r>
            <a:r>
              <a:rPr lang="ar-IQ" dirty="0" smtClean="0"/>
              <a:t>:  </a:t>
            </a:r>
          </a:p>
          <a:p>
            <a:pPr marL="0" indent="0" algn="just">
              <a:buNone/>
            </a:pPr>
            <a:r>
              <a:rPr lang="ar-IQ" dirty="0" smtClean="0"/>
              <a:t>عندما </a:t>
            </a:r>
            <a:r>
              <a:rPr lang="ar-IQ" dirty="0"/>
              <a:t>تمر الطاقة خلال الغلاف الجوي لتصل </a:t>
            </a:r>
            <a:r>
              <a:rPr lang="ar-IQ" dirty="0" smtClean="0"/>
              <a:t>الى </a:t>
            </a:r>
            <a:r>
              <a:rPr lang="ar-IQ" dirty="0"/>
              <a:t>الاھداف فأنھا تتفاعل مع كل ھدف طبقا</a:t>
            </a:r>
            <a:br>
              <a:rPr lang="ar-IQ" dirty="0"/>
            </a:br>
            <a:r>
              <a:rPr lang="ar-IQ" dirty="0"/>
              <a:t>لخصائص كلا من الھدف و </a:t>
            </a:r>
            <a:r>
              <a:rPr lang="ar-IQ" dirty="0" smtClean="0"/>
              <a:t>الاشعاع. </a:t>
            </a:r>
            <a:endParaRPr lang="ar-IQ" dirty="0"/>
          </a:p>
        </p:txBody>
      </p:sp>
    </p:spTree>
    <p:extLst>
      <p:ext uri="{BB962C8B-B14F-4D97-AF65-F5344CB8AC3E}">
        <p14:creationId xmlns:p14="http://schemas.microsoft.com/office/powerpoint/2010/main" val="3725379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098" y="1076123"/>
            <a:ext cx="8740302" cy="4793304"/>
          </a:xfrm>
        </p:spPr>
        <p:txBody>
          <a:bodyPr>
            <a:normAutofit fontScale="85000" lnSpcReduction="20000"/>
          </a:bodyPr>
          <a:lstStyle/>
          <a:p>
            <a:pPr marL="0" indent="0" algn="just">
              <a:buNone/>
            </a:pPr>
            <a:r>
              <a:rPr lang="en-US" b="1" dirty="0">
                <a:solidFill>
                  <a:srgbClr val="FF0000"/>
                </a:solidFill>
                <a:latin typeface="+mj-lt"/>
              </a:rPr>
              <a:t>D</a:t>
            </a:r>
            <a:r>
              <a:rPr lang="ar-IQ" b="1" dirty="0">
                <a:solidFill>
                  <a:srgbClr val="FF0000"/>
                </a:solidFill>
                <a:latin typeface="+mj-lt"/>
              </a:rPr>
              <a:t>. تخزین الطاقة من خلال المستشعرات: </a:t>
            </a:r>
          </a:p>
          <a:p>
            <a:pPr marL="0" indent="0" algn="just">
              <a:buNone/>
            </a:pPr>
            <a:r>
              <a:rPr lang="ar-IQ" dirty="0" smtClean="0">
                <a:latin typeface="+mj-lt"/>
              </a:rPr>
              <a:t>بعد </a:t>
            </a:r>
            <a:r>
              <a:rPr lang="ar-IQ" dirty="0">
                <a:latin typeface="+mj-lt"/>
              </a:rPr>
              <a:t>أن تنعكس </a:t>
            </a:r>
            <a:r>
              <a:rPr lang="ar-IQ" dirty="0" smtClean="0">
                <a:latin typeface="+mj-lt"/>
              </a:rPr>
              <a:t>أو تنبعث </a:t>
            </a:r>
            <a:r>
              <a:rPr lang="ar-IQ" dirty="0">
                <a:latin typeface="+mj-lt"/>
              </a:rPr>
              <a:t>الطاقة من الأھداف فأننا نحتاج لجھ</a:t>
            </a:r>
            <a:r>
              <a:rPr lang="ar-IQ" dirty="0" err="1">
                <a:latin typeface="+mj-lt"/>
              </a:rPr>
              <a:t>از</a:t>
            </a:r>
            <a:r>
              <a:rPr lang="ar-IQ" dirty="0">
                <a:latin typeface="+mj-lt"/>
              </a:rPr>
              <a:t> </a:t>
            </a:r>
            <a:r>
              <a:rPr lang="ar-IQ" dirty="0" err="1" smtClean="0">
                <a:latin typeface="+mj-lt"/>
              </a:rPr>
              <a:t>استشعارأومستشعر</a:t>
            </a:r>
            <a:r>
              <a:rPr lang="ar-IQ" dirty="0" smtClean="0">
                <a:latin typeface="+mj-lt"/>
              </a:rPr>
              <a:t> </a:t>
            </a:r>
            <a:r>
              <a:rPr lang="en-GB" dirty="0">
                <a:latin typeface="+mj-lt"/>
              </a:rPr>
              <a:t>sensor</a:t>
            </a:r>
            <a:br>
              <a:rPr lang="en-GB" dirty="0">
                <a:latin typeface="+mj-lt"/>
              </a:rPr>
            </a:br>
            <a:r>
              <a:rPr lang="ar-IQ" dirty="0" smtClean="0">
                <a:latin typeface="+mj-lt"/>
              </a:rPr>
              <a:t> من </a:t>
            </a:r>
            <a:r>
              <a:rPr lang="ar-IQ" dirty="0">
                <a:latin typeface="+mj-lt"/>
              </a:rPr>
              <a:t>بعد و لیس متلامسا مع </a:t>
            </a:r>
            <a:r>
              <a:rPr lang="ar-IQ" dirty="0" smtClean="0">
                <a:latin typeface="+mj-lt"/>
              </a:rPr>
              <a:t>الھدف  </a:t>
            </a:r>
            <a:r>
              <a:rPr lang="ar-IQ" dirty="0">
                <a:latin typeface="+mj-lt"/>
              </a:rPr>
              <a:t>لتجمیع و تسجیل ھذا الاشعاع الكھرومغناطیسي</a:t>
            </a:r>
            <a:r>
              <a:rPr lang="ar-IQ" dirty="0" smtClean="0">
                <a:latin typeface="+mj-lt"/>
              </a:rPr>
              <a:t>.</a:t>
            </a:r>
          </a:p>
          <a:p>
            <a:pPr marL="0" indent="0" algn="just">
              <a:buNone/>
            </a:pPr>
            <a:r>
              <a:rPr lang="ar-IQ" b="1" dirty="0">
                <a:solidFill>
                  <a:srgbClr val="FF0000"/>
                </a:solidFill>
                <a:latin typeface="+mj-lt"/>
              </a:rPr>
              <a:t/>
            </a:r>
            <a:br>
              <a:rPr lang="ar-IQ" b="1" dirty="0">
                <a:solidFill>
                  <a:srgbClr val="FF0000"/>
                </a:solidFill>
                <a:latin typeface="+mj-lt"/>
              </a:rPr>
            </a:br>
            <a:r>
              <a:rPr lang="en-US" b="1" dirty="0" smtClean="0">
                <a:solidFill>
                  <a:srgbClr val="FF0000"/>
                </a:solidFill>
                <a:latin typeface="+mj-lt"/>
              </a:rPr>
              <a:t>E</a:t>
            </a:r>
            <a:r>
              <a:rPr lang="ar-IQ" b="1" dirty="0" smtClean="0">
                <a:solidFill>
                  <a:srgbClr val="FF0000"/>
                </a:solidFill>
                <a:latin typeface="+mj-lt"/>
              </a:rPr>
              <a:t>. </a:t>
            </a:r>
            <a:r>
              <a:rPr lang="ar-IQ" b="1" dirty="0">
                <a:solidFill>
                  <a:srgbClr val="FF0000"/>
                </a:solidFill>
                <a:latin typeface="+mj-lt"/>
              </a:rPr>
              <a:t>الارسال و الاستقبال و المعالجة</a:t>
            </a:r>
            <a:r>
              <a:rPr lang="ar-IQ" b="1" dirty="0" smtClean="0">
                <a:solidFill>
                  <a:srgbClr val="FF0000"/>
                </a:solidFill>
                <a:latin typeface="+mj-lt"/>
              </a:rPr>
              <a:t>:  </a:t>
            </a:r>
          </a:p>
          <a:p>
            <a:pPr marL="0" indent="0" algn="just">
              <a:buNone/>
            </a:pPr>
            <a:r>
              <a:rPr lang="ar-IQ" dirty="0" smtClean="0">
                <a:latin typeface="+mj-lt"/>
              </a:rPr>
              <a:t>تحتاج </a:t>
            </a:r>
            <a:r>
              <a:rPr lang="ar-IQ" dirty="0">
                <a:latin typeface="+mj-lt"/>
              </a:rPr>
              <a:t>الطاقة التي تم تسجیلھا بواسطة المستشعرات الي ارسالھا </a:t>
            </a:r>
            <a:r>
              <a:rPr lang="en-GB" dirty="0" smtClean="0">
                <a:latin typeface="+mj-lt"/>
              </a:rPr>
              <a:t>transmission</a:t>
            </a:r>
            <a:r>
              <a:rPr lang="ar-IQ" dirty="0" smtClean="0">
                <a:latin typeface="+mj-lt"/>
              </a:rPr>
              <a:t> في </a:t>
            </a:r>
            <a:r>
              <a:rPr lang="ar-IQ" dirty="0">
                <a:latin typeface="+mj-lt"/>
              </a:rPr>
              <a:t>صورة</a:t>
            </a:r>
            <a:br>
              <a:rPr lang="ar-IQ" dirty="0">
                <a:latin typeface="+mj-lt"/>
              </a:rPr>
            </a:br>
            <a:r>
              <a:rPr lang="ar-IQ" dirty="0">
                <a:latin typeface="+mj-lt"/>
              </a:rPr>
              <a:t>الكترونیة غالبا الي محطة استقبال </a:t>
            </a:r>
            <a:r>
              <a:rPr lang="en-GB" dirty="0">
                <a:latin typeface="+mj-lt"/>
              </a:rPr>
              <a:t>reception</a:t>
            </a:r>
            <a:r>
              <a:rPr lang="ar-IQ" dirty="0">
                <a:latin typeface="+mj-lt"/>
              </a:rPr>
              <a:t>و معالجة </a:t>
            </a:r>
            <a:r>
              <a:rPr lang="en-GB" dirty="0">
                <a:latin typeface="+mj-lt"/>
              </a:rPr>
              <a:t>processing</a:t>
            </a:r>
            <a:r>
              <a:rPr lang="ar-IQ" dirty="0">
                <a:latin typeface="+mj-lt"/>
              </a:rPr>
              <a:t>حیث یتم معالجة</a:t>
            </a:r>
            <a:br>
              <a:rPr lang="ar-IQ" dirty="0">
                <a:latin typeface="+mj-lt"/>
              </a:rPr>
            </a:br>
            <a:r>
              <a:rPr lang="ar-IQ" dirty="0">
                <a:latin typeface="+mj-lt"/>
              </a:rPr>
              <a:t>البیانات وتحویلھا الي مرئیة </a:t>
            </a:r>
            <a:r>
              <a:rPr lang="ar-IQ" dirty="0" smtClean="0">
                <a:latin typeface="+mj-lt"/>
              </a:rPr>
              <a:t>  </a:t>
            </a:r>
            <a:r>
              <a:rPr lang="en-GB" dirty="0" smtClean="0">
                <a:latin typeface="+mj-lt"/>
              </a:rPr>
              <a:t>image</a:t>
            </a:r>
            <a:r>
              <a:rPr lang="ar-IQ" dirty="0" smtClean="0">
                <a:latin typeface="+mj-lt"/>
              </a:rPr>
              <a:t> رقمیة </a:t>
            </a:r>
            <a:r>
              <a:rPr lang="ar-IQ" dirty="0">
                <a:latin typeface="+mj-lt"/>
              </a:rPr>
              <a:t>و أحیانا ورقیة</a:t>
            </a:r>
            <a:r>
              <a:rPr lang="ar-IQ" dirty="0" smtClean="0">
                <a:latin typeface="+mj-lt"/>
              </a:rPr>
              <a:t>.</a:t>
            </a:r>
          </a:p>
          <a:p>
            <a:pPr marL="0" indent="0" algn="just">
              <a:buNone/>
            </a:pPr>
            <a:r>
              <a:rPr lang="en-US" b="1" dirty="0">
                <a:solidFill>
                  <a:srgbClr val="FF0000"/>
                </a:solidFill>
                <a:latin typeface="+mj-lt"/>
              </a:rPr>
              <a:t>F</a:t>
            </a:r>
            <a:r>
              <a:rPr lang="ar-IQ" b="1" dirty="0">
                <a:solidFill>
                  <a:srgbClr val="FF0000"/>
                </a:solidFill>
                <a:latin typeface="+mj-lt"/>
              </a:rPr>
              <a:t>. التفسیر و التحلیل:</a:t>
            </a:r>
          </a:p>
          <a:p>
            <a:pPr marL="0" indent="0" algn="just">
              <a:buNone/>
            </a:pPr>
            <a:r>
              <a:rPr lang="ar-IQ" dirty="0" smtClean="0">
                <a:latin typeface="+mj-lt"/>
              </a:rPr>
              <a:t>یتم </a:t>
            </a:r>
            <a:r>
              <a:rPr lang="ar-IQ" dirty="0">
                <a:latin typeface="+mj-lt"/>
              </a:rPr>
              <a:t>تفسیر </a:t>
            </a:r>
            <a:r>
              <a:rPr lang="en-GB" dirty="0">
                <a:latin typeface="+mj-lt"/>
              </a:rPr>
              <a:t>interpretation</a:t>
            </a:r>
            <a:r>
              <a:rPr lang="ar-IQ" dirty="0">
                <a:latin typeface="+mj-lt"/>
              </a:rPr>
              <a:t>و تحلیل </a:t>
            </a:r>
            <a:r>
              <a:rPr lang="en-GB" dirty="0">
                <a:latin typeface="+mj-lt"/>
              </a:rPr>
              <a:t>analysis</a:t>
            </a:r>
            <a:r>
              <a:rPr lang="ar-IQ" dirty="0">
                <a:latin typeface="+mj-lt"/>
              </a:rPr>
              <a:t>المرئیة المسجلة سواء بصریا أو رقمیا بھدف</a:t>
            </a:r>
            <a:br>
              <a:rPr lang="ar-IQ" dirty="0">
                <a:latin typeface="+mj-lt"/>
              </a:rPr>
            </a:br>
            <a:r>
              <a:rPr lang="ar-IQ" dirty="0">
                <a:latin typeface="+mj-lt"/>
              </a:rPr>
              <a:t>استخراج المعلومات عن الأھداف التي تم تحسسھا عن بعد</a:t>
            </a:r>
            <a:r>
              <a:rPr lang="ar-IQ" dirty="0" smtClean="0">
                <a:latin typeface="+mj-lt"/>
              </a:rPr>
              <a:t>.</a:t>
            </a:r>
          </a:p>
          <a:p>
            <a:pPr marL="0" indent="0" algn="just">
              <a:buNone/>
            </a:pPr>
            <a:r>
              <a:rPr lang="ar-IQ" dirty="0">
                <a:latin typeface="+mj-lt"/>
              </a:rPr>
              <a:t/>
            </a:r>
            <a:br>
              <a:rPr lang="ar-IQ" dirty="0">
                <a:latin typeface="+mj-lt"/>
              </a:rPr>
            </a:br>
            <a:r>
              <a:rPr lang="en-US" b="1" dirty="0">
                <a:solidFill>
                  <a:srgbClr val="FF0000"/>
                </a:solidFill>
                <a:latin typeface="+mj-lt"/>
              </a:rPr>
              <a:t>G</a:t>
            </a:r>
            <a:r>
              <a:rPr lang="ar-IQ" b="1" dirty="0">
                <a:solidFill>
                  <a:srgbClr val="FF0000"/>
                </a:solidFill>
                <a:latin typeface="+mj-lt"/>
              </a:rPr>
              <a:t>. التطبیق:</a:t>
            </a:r>
          </a:p>
          <a:p>
            <a:pPr marL="0" indent="0" algn="just">
              <a:buNone/>
            </a:pPr>
            <a:r>
              <a:rPr lang="ar-IQ" dirty="0" smtClean="0">
                <a:latin typeface="+mj-lt"/>
              </a:rPr>
              <a:t>یتمثل </a:t>
            </a:r>
            <a:r>
              <a:rPr lang="ar-IQ" dirty="0">
                <a:latin typeface="+mj-lt"/>
              </a:rPr>
              <a:t>العنصر الأخیر من عناصر عملیة الاستشعار عن بعد في تطبیق المعلومات التي تم الحصول</a:t>
            </a:r>
            <a:br>
              <a:rPr lang="ar-IQ" dirty="0">
                <a:latin typeface="+mj-lt"/>
              </a:rPr>
            </a:br>
            <a:r>
              <a:rPr lang="ar-IQ" dirty="0">
                <a:latin typeface="+mj-lt"/>
              </a:rPr>
              <a:t>علیھا عن الأھداف بھدف الفھم الأفضل والحصول علي معلومات جدیدة عن ھذه الأھداف ومن ثم</a:t>
            </a:r>
            <a:br>
              <a:rPr lang="ar-IQ" dirty="0">
                <a:latin typeface="+mj-lt"/>
              </a:rPr>
            </a:br>
            <a:r>
              <a:rPr lang="ar-IQ" dirty="0">
                <a:latin typeface="+mj-lt"/>
              </a:rPr>
              <a:t>المساعدة في حل </a:t>
            </a:r>
            <a:r>
              <a:rPr lang="ar-IQ" dirty="0" smtClean="0">
                <a:latin typeface="+mj-lt"/>
              </a:rPr>
              <a:t>دراسة  معینة.</a:t>
            </a:r>
            <a:endParaRPr lang="ar-IQ" dirty="0">
              <a:latin typeface="+mj-lt"/>
            </a:endParaRPr>
          </a:p>
        </p:txBody>
      </p:sp>
    </p:spTree>
    <p:extLst>
      <p:ext uri="{BB962C8B-B14F-4D97-AF65-F5344CB8AC3E}">
        <p14:creationId xmlns:p14="http://schemas.microsoft.com/office/powerpoint/2010/main" val="278013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94" y="1090714"/>
            <a:ext cx="8798668" cy="4734938"/>
          </a:xfrm>
        </p:spPr>
        <p:txBody>
          <a:bodyPr>
            <a:normAutofit/>
          </a:bodyPr>
          <a:lstStyle/>
          <a:p>
            <a:pPr marL="0" indent="0" algn="just">
              <a:buNone/>
            </a:pPr>
            <a:r>
              <a:rPr lang="ar-IQ" sz="2100" b="1" dirty="0">
                <a:solidFill>
                  <a:srgbClr val="FF0000"/>
                </a:solidFill>
              </a:rPr>
              <a:t>الاشعاع الكھرومغناطیسي </a:t>
            </a:r>
          </a:p>
          <a:p>
            <a:pPr marL="0" indent="0" algn="just">
              <a:buNone/>
            </a:pPr>
            <a:r>
              <a:rPr lang="ar-IQ" sz="2100" dirty="0"/>
              <a:t>كما لاحظنا في الجزء السابق فأن أول متطلبات عملیة الاستشعار عن بعد ھو وجود مصدر طاقة</a:t>
            </a:r>
            <a:br>
              <a:rPr lang="ar-IQ" sz="2100" dirty="0"/>
            </a:br>
            <a:r>
              <a:rPr lang="ar-IQ" sz="2100" dirty="0"/>
              <a:t>یضئ الأھداف في حالة أن الطاقة لا تنبعث من الأھداف ذاتھا.(وتكون ھذه الطاقة في صورة</a:t>
            </a:r>
            <a:br>
              <a:rPr lang="ar-IQ" sz="2100" dirty="0"/>
            </a:br>
            <a:r>
              <a:rPr lang="ar-IQ" sz="2100" dirty="0"/>
              <a:t>اشعاع كھرومغناطیسي. وللإشعاع الكھرومغناطیسي خصائص أساسیة و یتصرف بطریقة محددة</a:t>
            </a:r>
            <a:br>
              <a:rPr lang="ar-IQ" sz="2100" dirty="0"/>
            </a:br>
            <a:r>
              <a:rPr lang="ar-IQ" sz="2100" dirty="0"/>
              <a:t>طبقا لقوانین نظریة الموجات .</a:t>
            </a:r>
          </a:p>
          <a:p>
            <a:pPr marL="0" indent="0" algn="just">
              <a:buNone/>
            </a:pPr>
            <a:r>
              <a:rPr lang="ar-IQ" sz="2100" dirty="0"/>
              <a:t>یتكون الاشعاع الكھرومغناطیسي من مجال كھربائي (</a:t>
            </a:r>
            <a:r>
              <a:rPr lang="en-GB" sz="2100" dirty="0"/>
              <a:t>Electrical Field </a:t>
            </a:r>
            <a:r>
              <a:rPr lang="ar-IQ" sz="2100" dirty="0"/>
              <a:t>) </a:t>
            </a:r>
            <a:r>
              <a:rPr lang="en-GB" sz="2100" dirty="0"/>
              <a:t>E</a:t>
            </a:r>
            <a:r>
              <a:rPr lang="ar-IQ" sz="2100" dirty="0"/>
              <a:t> والذي یتغیر في</a:t>
            </a:r>
            <a:br>
              <a:rPr lang="ar-IQ" sz="2100" dirty="0"/>
            </a:br>
            <a:r>
              <a:rPr lang="ar-IQ" sz="2100" dirty="0"/>
              <a:t>القیمة في اتجاه عمودي علي اتجاه سریان الاشعاع و مجال مغناطیسي</a:t>
            </a:r>
            <a:r>
              <a:rPr lang="en-US" sz="2100" dirty="0"/>
              <a:t>M</a:t>
            </a:r>
            <a:r>
              <a:rPr lang="ar-IQ" sz="2100" dirty="0"/>
              <a:t>(</a:t>
            </a:r>
            <a:r>
              <a:rPr lang="en-GB" sz="2100" dirty="0"/>
              <a:t/>
            </a:r>
            <a:br>
              <a:rPr lang="en-GB" sz="2100" dirty="0"/>
            </a:br>
            <a:r>
              <a:rPr lang="ar-IQ" sz="2100" dirty="0"/>
              <a:t>یتعامد على المجال الكھربائي ) ومن ھنا جاء مصطلح الكھرومغناطیسي. و كلا المجالین الكھ</a:t>
            </a:r>
            <a:r>
              <a:rPr lang="ar-IQ" sz="2100" dirty="0" err="1"/>
              <a:t>ربائي</a:t>
            </a:r>
            <a:r>
              <a:rPr lang="ar-IQ" sz="2100" dirty="0"/>
              <a:t> والمغناطیسي یسیران بسرعة الضوء </a:t>
            </a:r>
            <a:r>
              <a:rPr lang="en-GB" sz="2100" dirty="0"/>
              <a:t>speed of light</a:t>
            </a:r>
            <a:r>
              <a:rPr lang="ar-IQ" sz="2100" dirty="0"/>
              <a:t> وتأخذ الرمز </a:t>
            </a:r>
            <a:r>
              <a:rPr lang="en-US" sz="2100" dirty="0"/>
              <a:t>C</a:t>
            </a:r>
            <a:r>
              <a:rPr lang="ar-IQ" sz="2100" dirty="0"/>
              <a:t> .</a:t>
            </a:r>
            <a:br>
              <a:rPr lang="ar-IQ" sz="2100" dirty="0"/>
            </a:br>
            <a:endParaRPr lang="ar-IQ" sz="2100" dirty="0"/>
          </a:p>
        </p:txBody>
      </p:sp>
    </p:spTree>
    <p:extLst>
      <p:ext uri="{BB962C8B-B14F-4D97-AF65-F5344CB8AC3E}">
        <p14:creationId xmlns:p14="http://schemas.microsoft.com/office/powerpoint/2010/main" val="508773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857250"/>
            <a:ext cx="9144000" cy="5932170"/>
            <a:chOff x="0" y="857250"/>
            <a:chExt cx="9144000" cy="5932170"/>
          </a:xfrm>
        </p:grpSpPr>
        <p:pic>
          <p:nvPicPr>
            <p:cNvPr id="1028" name="Picture 4" descr="http://www.seos-project.eu/modules/remotesensing/images/Spektrum_eng_h600.png"/>
            <p:cNvPicPr>
              <a:picLocks noChangeAspect="1" noChangeArrowheads="1"/>
            </p:cNvPicPr>
            <p:nvPr/>
          </p:nvPicPr>
          <p:blipFill>
            <a:blip r:embed="rId2" cstate="print"/>
            <a:srcRect t="21002"/>
            <a:stretch>
              <a:fillRect/>
            </a:stretch>
          </p:blipFill>
          <p:spPr bwMode="auto">
            <a:xfrm>
              <a:off x="0" y="857250"/>
              <a:ext cx="9144000" cy="5932170"/>
            </a:xfrm>
            <a:prstGeom prst="rect">
              <a:avLst/>
            </a:prstGeom>
            <a:noFill/>
          </p:spPr>
        </p:pic>
        <p:sp>
          <p:nvSpPr>
            <p:cNvPr id="2" name="TextBox 1"/>
            <p:cNvSpPr txBox="1"/>
            <p:nvPr/>
          </p:nvSpPr>
          <p:spPr>
            <a:xfrm>
              <a:off x="6010102" y="5444836"/>
              <a:ext cx="1936865" cy="646331"/>
            </a:xfrm>
            <a:prstGeom prst="rect">
              <a:avLst/>
            </a:prstGeom>
            <a:noFill/>
          </p:spPr>
          <p:txBody>
            <a:bodyPr wrap="square" rtlCol="1">
              <a:spAutoFit/>
            </a:bodyPr>
            <a:lstStyle/>
            <a:p>
              <a:pPr algn="ctr"/>
              <a:r>
                <a:rPr lang="en-US" dirty="0" smtClean="0"/>
                <a:t>Electromagnetic Spectrum</a:t>
              </a:r>
              <a:endParaRPr lang="ar-IQ"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ech.snmjournals.org/content/32/3/139/F1.large.jpg"/>
          <p:cNvPicPr>
            <a:picLocks noChangeAspect="1" noChangeArrowheads="1"/>
          </p:cNvPicPr>
          <p:nvPr/>
        </p:nvPicPr>
        <p:blipFill>
          <a:blip r:embed="rId2" cstate="print"/>
          <a:srcRect l="1662" t="4611" r="2278" b="3974"/>
          <a:stretch>
            <a:fillRect/>
          </a:stretch>
        </p:blipFill>
        <p:spPr bwMode="auto">
          <a:xfrm>
            <a:off x="0" y="1908003"/>
            <a:ext cx="8995410" cy="34526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69364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873" y="1083418"/>
            <a:ext cx="8747598" cy="4749530"/>
          </a:xfrm>
        </p:spPr>
        <p:txBody>
          <a:bodyPr>
            <a:normAutofit/>
          </a:bodyPr>
          <a:lstStyle/>
          <a:p>
            <a:pPr marL="0" indent="0" algn="just">
              <a:buNone/>
            </a:pPr>
            <a:endParaRPr lang="ar-IQ" sz="3600" dirty="0">
              <a:solidFill>
                <a:srgbClr val="0070C0"/>
              </a:solidFill>
              <a:latin typeface="Adobe Caslon Pro" pitchFamily="18" charset="0"/>
            </a:endParaRPr>
          </a:p>
          <a:p>
            <a:pPr marL="0" indent="0" algn="just">
              <a:buNone/>
            </a:pPr>
            <a:endParaRPr lang="ar-IQ" sz="3600" dirty="0">
              <a:solidFill>
                <a:srgbClr val="0070C0"/>
              </a:solidFill>
              <a:latin typeface="Adobe Caslon Pro" pitchFamily="18" charset="0"/>
            </a:endParaRPr>
          </a:p>
          <a:p>
            <a:pPr marL="0" indent="0" algn="just">
              <a:buNone/>
            </a:pPr>
            <a:r>
              <a:rPr lang="ar-IQ" sz="3600" dirty="0"/>
              <a:t>وھناك خاصیتین أساسیتین للإشعاع الكھرومغناطیسي لھما أھمیة خاصة في فھم عملیة الاستشعارعن بعد، وھما خاصیتي: </a:t>
            </a:r>
            <a:r>
              <a:rPr lang="ar-IQ" sz="3600" dirty="0" smtClean="0"/>
              <a:t>الطول الموجي  </a:t>
            </a:r>
            <a:r>
              <a:rPr lang="en-US" sz="3600" dirty="0"/>
              <a:t>wavelength </a:t>
            </a:r>
            <a:r>
              <a:rPr lang="ar-IQ" sz="3600" dirty="0" smtClean="0"/>
              <a:t> و </a:t>
            </a:r>
            <a:r>
              <a:rPr lang="ar-IQ" sz="3600" dirty="0"/>
              <a:t>التردد</a:t>
            </a:r>
            <a:r>
              <a:rPr lang="en-US" sz="3600" dirty="0"/>
              <a:t> frequency </a:t>
            </a:r>
            <a:r>
              <a:rPr lang="ar-IQ" sz="3600" dirty="0"/>
              <a:t>.</a:t>
            </a:r>
            <a:endParaRPr lang="en-US" sz="3600" dirty="0"/>
          </a:p>
        </p:txBody>
      </p:sp>
    </p:spTree>
    <p:extLst>
      <p:ext uri="{BB962C8B-B14F-4D97-AF65-F5344CB8AC3E}">
        <p14:creationId xmlns:p14="http://schemas.microsoft.com/office/powerpoint/2010/main" val="2076655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609</TotalTime>
  <Words>1718</Words>
  <Application>Microsoft Office PowerPoint</Application>
  <PresentationFormat>On-screen Show (4:3)</PresentationFormat>
  <Paragraphs>110</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Adobe Arabic</vt:lpstr>
      <vt:lpstr>Adobe Caslon Pro</vt:lpstr>
      <vt:lpstr>Adobe Song Std L</vt:lpstr>
      <vt:lpstr>Arial</vt:lpstr>
      <vt:lpstr>Calibri</vt:lpstr>
      <vt:lpstr>Times New Roman</vt:lpstr>
      <vt:lpstr>سمة Office</vt:lpstr>
      <vt:lpstr>الطيف الكهرومغناطيسي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dc:creator>
  <cp:lastModifiedBy>Ali Khalid</cp:lastModifiedBy>
  <cp:revision>46</cp:revision>
  <dcterms:created xsi:type="dcterms:W3CDTF">2016-03-13T05:27:15Z</dcterms:created>
  <dcterms:modified xsi:type="dcterms:W3CDTF">2018-10-16T06:43:48Z</dcterms:modified>
</cp:coreProperties>
</file>